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534" r:id="rId3"/>
    <p:sldId id="526" r:id="rId4"/>
    <p:sldId id="282" r:id="rId5"/>
    <p:sldId id="656" r:id="rId6"/>
    <p:sldId id="625" r:id="rId7"/>
    <p:sldId id="621" r:id="rId8"/>
    <p:sldId id="623" r:id="rId9"/>
    <p:sldId id="639" r:id="rId10"/>
    <p:sldId id="643" r:id="rId11"/>
    <p:sldId id="644" r:id="rId12"/>
    <p:sldId id="645" r:id="rId13"/>
    <p:sldId id="646" r:id="rId14"/>
    <p:sldId id="649" r:id="rId15"/>
    <p:sldId id="650" r:id="rId16"/>
    <p:sldId id="651" r:id="rId17"/>
    <p:sldId id="626" r:id="rId18"/>
    <p:sldId id="647" r:id="rId19"/>
    <p:sldId id="648" r:id="rId20"/>
    <p:sldId id="631" r:id="rId21"/>
    <p:sldId id="630" r:id="rId22"/>
    <p:sldId id="628" r:id="rId23"/>
    <p:sldId id="629" r:id="rId24"/>
    <p:sldId id="662" r:id="rId25"/>
    <p:sldId id="661" r:id="rId26"/>
    <p:sldId id="637" r:id="rId27"/>
    <p:sldId id="663" r:id="rId28"/>
    <p:sldId id="638" r:id="rId29"/>
    <p:sldId id="632" r:id="rId30"/>
    <p:sldId id="284" r:id="rId31"/>
    <p:sldId id="658" r:id="rId32"/>
    <p:sldId id="654" r:id="rId33"/>
    <p:sldId id="660" r:id="rId34"/>
    <p:sldId id="261" r:id="rId35"/>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0000"/>
    <a:srgbClr val="DC6140"/>
    <a:srgbClr val="F39C12"/>
    <a:srgbClr val="FCE5C1"/>
    <a:srgbClr val="F8C471"/>
    <a:srgbClr val="BA7609"/>
    <a:srgbClr val="A20000"/>
    <a:srgbClr val="A40000"/>
    <a:srgbClr val="C7450B"/>
    <a:srgbClr val="E24E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59" autoAdjust="0"/>
    <p:restoredTop sz="86667" autoAdjust="0"/>
  </p:normalViewPr>
  <p:slideViewPr>
    <p:cSldViewPr snapToGrid="0">
      <p:cViewPr varScale="1">
        <p:scale>
          <a:sx n="110" d="100"/>
          <a:sy n="110" d="100"/>
        </p:scale>
        <p:origin x="720" y="176"/>
      </p:cViewPr>
      <p:guideLst/>
    </p:cSldViewPr>
  </p:slideViewPr>
  <p:outlineViewPr>
    <p:cViewPr>
      <p:scale>
        <a:sx n="33" d="100"/>
        <a:sy n="33" d="100"/>
      </p:scale>
      <p:origin x="0" y="0"/>
    </p:cViewPr>
  </p:outlineViewPr>
  <p:notesTextViewPr>
    <p:cViewPr>
      <p:scale>
        <a:sx n="80" d="100"/>
        <a:sy n="80" d="100"/>
      </p:scale>
      <p:origin x="0" y="0"/>
    </p:cViewPr>
  </p:notesTextViewPr>
  <p:sorterViewPr>
    <p:cViewPr>
      <p:scale>
        <a:sx n="75" d="100"/>
        <a:sy n="75" d="100"/>
      </p:scale>
      <p:origin x="0" y="0"/>
    </p:cViewPr>
  </p:sorterViewPr>
  <p:notesViewPr>
    <p:cSldViewPr snapToGrid="0">
      <p:cViewPr varScale="1">
        <p:scale>
          <a:sx n="89" d="100"/>
          <a:sy n="89" d="100"/>
        </p:scale>
        <p:origin x="384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688349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4438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9985455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A3DD89F-DCFF-4301-8FBD-8FE820FFEBF8}"/>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7" name="Picture 1">
            <a:extLst>
              <a:ext uri="{FF2B5EF4-FFF2-40B4-BE49-F238E27FC236}">
                <a16:creationId xmlns:a16="http://schemas.microsoft.com/office/drawing/2014/main" id="{10B946A2-B09E-4820-AF63-1A9F79CAD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73932" y="1087577"/>
            <a:ext cx="4721076" cy="4917281"/>
          </a:xfrm>
          <a:prstGeom prst="rect">
            <a:avLst/>
          </a:prstGeom>
        </p:spPr>
      </p:pic>
      <p:grpSp>
        <p:nvGrpSpPr>
          <p:cNvPr id="8" name="Group 1">
            <a:extLst>
              <a:ext uri="{FF2B5EF4-FFF2-40B4-BE49-F238E27FC236}">
                <a16:creationId xmlns:a16="http://schemas.microsoft.com/office/drawing/2014/main" id="{02235A6E-BDA8-477D-9C8F-05B17EA3ECBD}"/>
              </a:ext>
            </a:extLst>
          </p:cNvPr>
          <p:cNvGrpSpPr/>
          <p:nvPr userDrawn="1"/>
        </p:nvGrpSpPr>
        <p:grpSpPr>
          <a:xfrm rot="18672183">
            <a:off x="9485496" y="1654737"/>
            <a:ext cx="1394884" cy="2868084"/>
            <a:chOff x="4048125" y="660400"/>
            <a:chExt cx="1046163" cy="2151063"/>
          </a:xfrm>
        </p:grpSpPr>
        <p:grpSp>
          <p:nvGrpSpPr>
            <p:cNvPr id="9" name="Group 59">
              <a:extLst>
                <a:ext uri="{FF2B5EF4-FFF2-40B4-BE49-F238E27FC236}">
                  <a16:creationId xmlns:a16="http://schemas.microsoft.com/office/drawing/2014/main" id="{3BE23C2D-2D2A-4DAC-8C48-CA04A75ABBB3}"/>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E0816649-0EDD-4EBD-A5C6-A4053CACFFC6}"/>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BFE1C691-EF99-4736-B400-CEBE7CD17017}"/>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012E23B3-F283-432E-846B-0BCCF85C4BE3}"/>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B7400716-5569-46BE-BA5A-6DF88260AB32}"/>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B0E8FA1B-8306-4D85-B184-78ACDF7D14F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10" name="Group 77">
              <a:extLst>
                <a:ext uri="{FF2B5EF4-FFF2-40B4-BE49-F238E27FC236}">
                  <a16:creationId xmlns:a16="http://schemas.microsoft.com/office/drawing/2014/main" id="{9F1588A9-21CE-4F79-9356-83BA9EB83900}"/>
                </a:ext>
              </a:extLst>
            </p:cNvPr>
            <p:cNvGrpSpPr/>
            <p:nvPr/>
          </p:nvGrpSpPr>
          <p:grpSpPr>
            <a:xfrm>
              <a:off x="4048125" y="660400"/>
              <a:ext cx="1046163" cy="1893888"/>
              <a:chOff x="4048125" y="660400"/>
              <a:chExt cx="1046163" cy="1893888"/>
            </a:xfrm>
          </p:grpSpPr>
          <p:sp>
            <p:nvSpPr>
              <p:cNvPr id="11" name="Freeform 8">
                <a:extLst>
                  <a:ext uri="{FF2B5EF4-FFF2-40B4-BE49-F238E27FC236}">
                    <a16:creationId xmlns:a16="http://schemas.microsoft.com/office/drawing/2014/main" id="{156CA861-59FB-4E79-BFE5-DECD101F5A92}"/>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9">
                <a:extLst>
                  <a:ext uri="{FF2B5EF4-FFF2-40B4-BE49-F238E27FC236}">
                    <a16:creationId xmlns:a16="http://schemas.microsoft.com/office/drawing/2014/main" id="{261308A0-82E4-4AE3-BF74-E6D4FDB862A5}"/>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10">
                <a:extLst>
                  <a:ext uri="{FF2B5EF4-FFF2-40B4-BE49-F238E27FC236}">
                    <a16:creationId xmlns:a16="http://schemas.microsoft.com/office/drawing/2014/main" id="{940FBE45-E3A0-4088-A134-F4A2E2B3E3F5}"/>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BBB9D95F-507B-4053-B542-67A6B7D04A53}"/>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E5C1A780-BA17-4DD3-A4C3-E9106D228A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DDE61E43-D787-48DF-B32A-BC1F0CB663F3}"/>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354C2C10-73A9-455E-BCCC-AD10FB5C9DD7}"/>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D24852B6-8263-4A9D-ACB6-2A95AB881FE9}"/>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F4C6C8CE-AA65-41EE-B3B6-76182D74A942}"/>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137D4C0C-3B40-499F-A128-A538B66EFA35}"/>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4EBD99F4-FB53-4A1F-98B6-9F1536289AFA}"/>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1D7212FB-F7ED-49E3-BCFE-7791FEB99B5B}"/>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104B7917-3774-412B-8C8C-2868D2AC43E1}"/>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2128BE9A-9709-42C0-99A0-383FD09B1083}"/>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9816158D-5CD9-415B-897A-5A8B3F6FE0D1}"/>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3BF41623-DDC4-4F0F-B6F0-BE6CECD3560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9D1B4C34-0BAF-482E-96B5-D7318306DA4F}"/>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35" name="Freeform 31">
            <a:extLst>
              <a:ext uri="{FF2B5EF4-FFF2-40B4-BE49-F238E27FC236}">
                <a16:creationId xmlns:a16="http://schemas.microsoft.com/office/drawing/2014/main" id="{20114BE4-6DE7-47DD-AA69-2BF8D583128A}"/>
              </a:ext>
            </a:extLst>
          </p:cNvPr>
          <p:cNvSpPr>
            <a:spLocks/>
          </p:cNvSpPr>
          <p:nvPr userDrawn="1"/>
        </p:nvSpPr>
        <p:spPr bwMode="auto">
          <a:xfrm>
            <a:off x="1" y="3049966"/>
            <a:ext cx="12189884" cy="3646326"/>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2CEC427F-C56F-4DDB-B3C3-FDF7E29D4830}"/>
              </a:ext>
            </a:extLst>
          </p:cNvPr>
          <p:cNvSpPr>
            <a:spLocks/>
          </p:cNvSpPr>
          <p:nvPr userDrawn="1"/>
        </p:nvSpPr>
        <p:spPr bwMode="auto">
          <a:xfrm rot="20441023">
            <a:off x="3156818" y="344549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FCFFD7F8-B242-445A-91C6-AE0EA9B8DD06}"/>
              </a:ext>
            </a:extLst>
          </p:cNvPr>
          <p:cNvSpPr>
            <a:spLocks/>
          </p:cNvSpPr>
          <p:nvPr userDrawn="1"/>
        </p:nvSpPr>
        <p:spPr bwMode="auto">
          <a:xfrm>
            <a:off x="116451" y="3164154"/>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F8C8C93E-82AD-4311-AAB0-A8421AA61C13}"/>
              </a:ext>
            </a:extLst>
          </p:cNvPr>
          <p:cNvSpPr>
            <a:spLocks/>
          </p:cNvSpPr>
          <p:nvPr userDrawn="1"/>
        </p:nvSpPr>
        <p:spPr bwMode="auto">
          <a:xfrm>
            <a:off x="8709151" y="3307049"/>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06C76D72-2A4D-432B-8269-B63A40238E73}"/>
              </a:ext>
            </a:extLst>
          </p:cNvPr>
          <p:cNvSpPr>
            <a:spLocks/>
          </p:cNvSpPr>
          <p:nvPr userDrawn="1"/>
        </p:nvSpPr>
        <p:spPr bwMode="auto">
          <a:xfrm flipH="1">
            <a:off x="2962917" y="396847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82A129A6-AB4E-4C6C-BEC7-4B6772E8E8E5}"/>
              </a:ext>
            </a:extLst>
          </p:cNvPr>
          <p:cNvSpPr>
            <a:spLocks/>
          </p:cNvSpPr>
          <p:nvPr userDrawn="1"/>
        </p:nvSpPr>
        <p:spPr bwMode="auto">
          <a:xfrm rot="20441023">
            <a:off x="6448237" y="3563333"/>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9801" name="副标题 2"/>
          <p:cNvSpPr>
            <a:spLocks noGrp="1"/>
          </p:cNvSpPr>
          <p:nvPr userDrawn="1">
            <p:ph type="subTitle" idx="1"/>
          </p:nvPr>
        </p:nvSpPr>
        <p:spPr>
          <a:xfrm>
            <a:off x="669924" y="3212193"/>
            <a:ext cx="5426075" cy="471742"/>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zh-CN" altLang="en-US" dirty="0"/>
          </a:p>
        </p:txBody>
      </p:sp>
      <p:sp>
        <p:nvSpPr>
          <p:cNvPr id="12" name="文本占位符 13"/>
          <p:cNvSpPr>
            <a:spLocks noGrp="1"/>
          </p:cNvSpPr>
          <p:nvPr userDrawn="1">
            <p:ph type="body" sz="quarter" idx="10" hasCustomPrompt="1"/>
          </p:nvPr>
        </p:nvSpPr>
        <p:spPr>
          <a:xfrm>
            <a:off x="669924" y="49408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669924" y="52202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3" name="标题 2">
            <a:extLst>
              <a:ext uri="{FF2B5EF4-FFF2-40B4-BE49-F238E27FC236}">
                <a16:creationId xmlns:a16="http://schemas.microsoft.com/office/drawing/2014/main" id="{9B338C6C-B103-A141-AD3C-654FC9B2A165}"/>
              </a:ext>
            </a:extLst>
          </p:cNvPr>
          <p:cNvSpPr>
            <a:spLocks noGrp="1"/>
          </p:cNvSpPr>
          <p:nvPr>
            <p:ph type="title"/>
          </p:nvPr>
        </p:nvSpPr>
        <p:spPr>
          <a:xfrm>
            <a:off x="625674" y="1667585"/>
            <a:ext cx="10850563" cy="1028699"/>
          </a:xfrm>
        </p:spPr>
        <p:txBody>
          <a:bodyPr/>
          <a:lstStyle/>
          <a:p>
            <a:r>
              <a:rPr kumimoji="1" lang="zh-CN" altLang="en-US" dirty="0"/>
              <a:t>单击此处编辑母版标题样式</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036AA9F-5921-486F-A705-DEFB48A1626A}"/>
              </a:ext>
            </a:extLst>
          </p:cNvPr>
          <p:cNvSpPr/>
          <p:nvPr userDrawn="1"/>
        </p:nvSpPr>
        <p:spPr>
          <a:xfrm>
            <a:off x="0" y="-10457"/>
            <a:ext cx="12192000" cy="5138042"/>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25" name="Picture 1">
            <a:extLst>
              <a:ext uri="{FF2B5EF4-FFF2-40B4-BE49-F238E27FC236}">
                <a16:creationId xmlns:a16="http://schemas.microsoft.com/office/drawing/2014/main" id="{8432F5DB-6BBC-4D3F-A259-2FDE49F20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00" y="1797271"/>
            <a:ext cx="4721076" cy="4917281"/>
          </a:xfrm>
          <a:prstGeom prst="rect">
            <a:avLst/>
          </a:prstGeom>
        </p:spPr>
      </p:pic>
      <p:sp>
        <p:nvSpPr>
          <p:cNvPr id="20" name="标题 1"/>
          <p:cNvSpPr>
            <a:spLocks noGrp="1"/>
          </p:cNvSpPr>
          <p:nvPr userDrawn="1">
            <p:ph type="title" hasCustomPrompt="1"/>
          </p:nvPr>
        </p:nvSpPr>
        <p:spPr>
          <a:xfrm>
            <a:off x="5951085" y="2657929"/>
            <a:ext cx="5419185" cy="895350"/>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5945311" y="3629479"/>
            <a:ext cx="5426075"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2" name="日期占位符 1">
            <a:extLst>
              <a:ext uri="{FF2B5EF4-FFF2-40B4-BE49-F238E27FC236}">
                <a16:creationId xmlns:a16="http://schemas.microsoft.com/office/drawing/2014/main" id="{301D6142-24FE-4EFB-87B9-EC57ACF7AAD1}"/>
              </a:ext>
            </a:extLst>
          </p:cNvPr>
          <p:cNvSpPr>
            <a:spLocks noGrp="1"/>
          </p:cNvSpPr>
          <p:nvPr>
            <p:ph type="dt" sz="half" idx="10"/>
          </p:nvPr>
        </p:nvSpPr>
        <p:spPr/>
        <p:txBody>
          <a:bodyPr/>
          <a:lstStyle/>
          <a:p>
            <a:fld id="{6489D9C7-5DC6-4263-87FF-7C99F6FB63C3}" type="datetime1">
              <a:rPr lang="zh-CN" altLang="en-US" smtClean="0"/>
              <a:pPr/>
              <a:t>2021/11/30</a:t>
            </a:fld>
            <a:endParaRPr lang="zh-CN" altLang="en-US"/>
          </a:p>
        </p:txBody>
      </p:sp>
      <p:sp>
        <p:nvSpPr>
          <p:cNvPr id="3" name="页脚占位符 2">
            <a:extLst>
              <a:ext uri="{FF2B5EF4-FFF2-40B4-BE49-F238E27FC236}">
                <a16:creationId xmlns:a16="http://schemas.microsoft.com/office/drawing/2014/main" id="{F73BEBB4-D7E4-43CF-B75A-E022A92892C9}"/>
              </a:ext>
            </a:extLst>
          </p:cNvPr>
          <p:cNvSpPr>
            <a:spLocks noGrp="1"/>
          </p:cNvSpPr>
          <p:nvPr>
            <p:ph type="ftr" sz="quarter" idx="11"/>
          </p:nvPr>
        </p:nvSpPr>
        <p:spPr/>
        <p:txBody>
          <a:bodyPr/>
          <a:lstStyle/>
          <a:p>
            <a:r>
              <a:rPr lang="zh-CN" altLang="en-US" dirty="0"/>
              <a:t>第十一组</a:t>
            </a:r>
          </a:p>
        </p:txBody>
      </p:sp>
      <p:sp>
        <p:nvSpPr>
          <p:cNvPr id="26" name="灯片编号占位符 25">
            <a:extLst>
              <a:ext uri="{FF2B5EF4-FFF2-40B4-BE49-F238E27FC236}">
                <a16:creationId xmlns:a16="http://schemas.microsoft.com/office/drawing/2014/main" id="{200F7FCD-F986-4C80-A853-931CD90E61FF}"/>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5" name="Group 77">
            <a:extLst>
              <a:ext uri="{FF2B5EF4-FFF2-40B4-BE49-F238E27FC236}">
                <a16:creationId xmlns:a16="http://schemas.microsoft.com/office/drawing/2014/main" id="{085341D1-08D2-418C-9E4A-2600B41C796A}"/>
              </a:ext>
            </a:extLst>
          </p:cNvPr>
          <p:cNvGrpSpPr/>
          <p:nvPr userDrawn="1"/>
        </p:nvGrpSpPr>
        <p:grpSpPr>
          <a:xfrm rot="2249500">
            <a:off x="2928832" y="1929714"/>
            <a:ext cx="1128566" cy="2043062"/>
            <a:chOff x="4048125" y="660400"/>
            <a:chExt cx="1046163" cy="1893888"/>
          </a:xfrm>
        </p:grpSpPr>
        <p:sp>
          <p:nvSpPr>
            <p:cNvPr id="6" name="Freeform 8">
              <a:extLst>
                <a:ext uri="{FF2B5EF4-FFF2-40B4-BE49-F238E27FC236}">
                  <a16:creationId xmlns:a16="http://schemas.microsoft.com/office/drawing/2014/main" id="{6BBEEB68-B8A3-400B-A136-F5C663938266}"/>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 name="Freeform 9">
              <a:extLst>
                <a:ext uri="{FF2B5EF4-FFF2-40B4-BE49-F238E27FC236}">
                  <a16:creationId xmlns:a16="http://schemas.microsoft.com/office/drawing/2014/main" id="{8823B28F-37A5-4713-B0C1-7CCD9995FC4C}"/>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 name="Freeform 10">
              <a:extLst>
                <a:ext uri="{FF2B5EF4-FFF2-40B4-BE49-F238E27FC236}">
                  <a16:creationId xmlns:a16="http://schemas.microsoft.com/office/drawing/2014/main" id="{06D8BE40-C464-41AA-BFA7-D79DE444F030}"/>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 name="Freeform 11">
              <a:extLst>
                <a:ext uri="{FF2B5EF4-FFF2-40B4-BE49-F238E27FC236}">
                  <a16:creationId xmlns:a16="http://schemas.microsoft.com/office/drawing/2014/main" id="{2226C9C4-1715-479A-84A5-F639BD16EFA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 name="Freeform 20">
              <a:extLst>
                <a:ext uri="{FF2B5EF4-FFF2-40B4-BE49-F238E27FC236}">
                  <a16:creationId xmlns:a16="http://schemas.microsoft.com/office/drawing/2014/main" id="{37931274-4E66-4825-AFC2-10A4E703CD65}"/>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21">
              <a:extLst>
                <a:ext uri="{FF2B5EF4-FFF2-40B4-BE49-F238E27FC236}">
                  <a16:creationId xmlns:a16="http://schemas.microsoft.com/office/drawing/2014/main" id="{FE3326A3-FE0F-436D-900A-A48F07878477}"/>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22">
              <a:extLst>
                <a:ext uri="{FF2B5EF4-FFF2-40B4-BE49-F238E27FC236}">
                  <a16:creationId xmlns:a16="http://schemas.microsoft.com/office/drawing/2014/main" id="{FF16ECE2-DA26-4E01-A019-D9DCDB9D1B06}"/>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3" name="Freeform 23">
              <a:extLst>
                <a:ext uri="{FF2B5EF4-FFF2-40B4-BE49-F238E27FC236}">
                  <a16:creationId xmlns:a16="http://schemas.microsoft.com/office/drawing/2014/main" id="{B796E571-B5F1-4DB8-973E-972117DB5B5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26">
              <a:extLst>
                <a:ext uri="{FF2B5EF4-FFF2-40B4-BE49-F238E27FC236}">
                  <a16:creationId xmlns:a16="http://schemas.microsoft.com/office/drawing/2014/main" id="{924245C4-4A10-4064-B1CF-4D363BEB838B}"/>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27">
              <a:extLst>
                <a:ext uri="{FF2B5EF4-FFF2-40B4-BE49-F238E27FC236}">
                  <a16:creationId xmlns:a16="http://schemas.microsoft.com/office/drawing/2014/main" id="{7BC54533-B21B-476C-A68A-822EA2D1FB9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6">
              <a:extLst>
                <a:ext uri="{FF2B5EF4-FFF2-40B4-BE49-F238E27FC236}">
                  <a16:creationId xmlns:a16="http://schemas.microsoft.com/office/drawing/2014/main" id="{330A1210-E658-496E-AF98-629B535C8150}"/>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7">
              <a:extLst>
                <a:ext uri="{FF2B5EF4-FFF2-40B4-BE49-F238E27FC236}">
                  <a16:creationId xmlns:a16="http://schemas.microsoft.com/office/drawing/2014/main" id="{D26E5F5A-501E-49AC-86D1-1C26DDFC4FE5}"/>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Oval 17">
              <a:extLst>
                <a:ext uri="{FF2B5EF4-FFF2-40B4-BE49-F238E27FC236}">
                  <a16:creationId xmlns:a16="http://schemas.microsoft.com/office/drawing/2014/main" id="{03145FCB-2225-42CA-A49C-BD2110EAA6B3}"/>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4">
              <a:extLst>
                <a:ext uri="{FF2B5EF4-FFF2-40B4-BE49-F238E27FC236}">
                  <a16:creationId xmlns:a16="http://schemas.microsoft.com/office/drawing/2014/main" id="{410E22CA-1A79-473C-8B1B-66083195F066}"/>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5">
              <a:extLst>
                <a:ext uri="{FF2B5EF4-FFF2-40B4-BE49-F238E27FC236}">
                  <a16:creationId xmlns:a16="http://schemas.microsoft.com/office/drawing/2014/main" id="{57C869E4-6E44-43B5-90C1-039428DE967B}"/>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18">
              <a:extLst>
                <a:ext uri="{FF2B5EF4-FFF2-40B4-BE49-F238E27FC236}">
                  <a16:creationId xmlns:a16="http://schemas.microsoft.com/office/drawing/2014/main" id="{6D2BF0C6-85AE-473B-A21F-F09838C3B344}"/>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19">
              <a:extLst>
                <a:ext uri="{FF2B5EF4-FFF2-40B4-BE49-F238E27FC236}">
                  <a16:creationId xmlns:a16="http://schemas.microsoft.com/office/drawing/2014/main" id="{6FA04063-A1F9-4EE3-8904-EFBFBCC7E722}"/>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D0FDD-0F66-41AE-B2C4-5D4E9EFA2C2D}"/>
              </a:ext>
            </a:extLst>
          </p:cNvPr>
          <p:cNvSpPr>
            <a:spLocks noGrp="1"/>
          </p:cNvSpPr>
          <p:nvPr>
            <p:ph type="dt" sz="half" idx="10"/>
          </p:nvPr>
        </p:nvSpPr>
        <p:spPr/>
        <p:txBody>
          <a:bodyPr/>
          <a:lstStyle/>
          <a:p>
            <a:fld id="{6489D9C7-5DC6-4263-87FF-7C99F6FB63C3}" type="datetime1">
              <a:rPr lang="zh-CN" altLang="en-US" smtClean="0"/>
              <a:pPr/>
              <a:t>2021/11/30</a:t>
            </a:fld>
            <a:endParaRPr lang="zh-CN" altLang="en-US"/>
          </a:p>
        </p:txBody>
      </p:sp>
      <p:sp>
        <p:nvSpPr>
          <p:cNvPr id="5" name="页脚占位符 4">
            <a:extLst>
              <a:ext uri="{FF2B5EF4-FFF2-40B4-BE49-F238E27FC236}">
                <a16:creationId xmlns:a16="http://schemas.microsoft.com/office/drawing/2014/main" id="{309429F4-FA6A-4B41-AE3C-3860BC68CC72}"/>
              </a:ext>
            </a:extLst>
          </p:cNvPr>
          <p:cNvSpPr>
            <a:spLocks noGrp="1"/>
          </p:cNvSpPr>
          <p:nvPr>
            <p:ph type="ftr" sz="quarter" idx="11"/>
          </p:nvPr>
        </p:nvSpPr>
        <p:spPr/>
        <p:txBody>
          <a:bodyPr/>
          <a:lstStyle/>
          <a:p>
            <a:r>
              <a:rPr lang="zh-CN" altLang="en-US" dirty="0"/>
              <a:t>第十一组</a:t>
            </a:r>
          </a:p>
        </p:txBody>
      </p:sp>
      <p:sp>
        <p:nvSpPr>
          <p:cNvPr id="6" name="灯片编号占位符 5">
            <a:extLst>
              <a:ext uri="{FF2B5EF4-FFF2-40B4-BE49-F238E27FC236}">
                <a16:creationId xmlns:a16="http://schemas.microsoft.com/office/drawing/2014/main" id="{99AFAE43-7B8D-487A-BEFA-F936847B723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D517FE2B-77B5-834C-A46C-2B6D632DF5ED}"/>
              </a:ext>
            </a:extLst>
          </p:cNvPr>
          <p:cNvSpPr>
            <a:spLocks noGrp="1"/>
          </p:cNvSpPr>
          <p:nvPr>
            <p:ph type="dt" sz="half" idx="10"/>
          </p:nvPr>
        </p:nvSpPr>
        <p:spPr/>
        <p:txBody>
          <a:bodyPr/>
          <a:lstStyle/>
          <a:p>
            <a:fld id="{6489D9C7-5DC6-4263-87FF-7C99F6FB63C3}" type="datetime1">
              <a:rPr lang="zh-CN" altLang="en-US" smtClean="0"/>
              <a:pPr/>
              <a:t>2021/11/30</a:t>
            </a:fld>
            <a:endParaRPr lang="zh-CN" altLang="en-US"/>
          </a:p>
        </p:txBody>
      </p:sp>
      <p:sp>
        <p:nvSpPr>
          <p:cNvPr id="12" name="页脚占位符 11">
            <a:extLst>
              <a:ext uri="{FF2B5EF4-FFF2-40B4-BE49-F238E27FC236}">
                <a16:creationId xmlns:a16="http://schemas.microsoft.com/office/drawing/2014/main" id="{E2DCBF2F-0374-0C47-A253-A162EA8CE39D}"/>
              </a:ext>
            </a:extLst>
          </p:cNvPr>
          <p:cNvSpPr>
            <a:spLocks noGrp="1"/>
          </p:cNvSpPr>
          <p:nvPr>
            <p:ph type="ftr" sz="quarter" idx="11"/>
          </p:nvPr>
        </p:nvSpPr>
        <p:spPr/>
        <p:txBody>
          <a:bodyPr/>
          <a:lstStyle/>
          <a:p>
            <a:r>
              <a:rPr lang="zh-CN" altLang="en-US" dirty="0"/>
              <a:t>第十一组</a:t>
            </a:r>
          </a:p>
        </p:txBody>
      </p:sp>
      <p:sp>
        <p:nvSpPr>
          <p:cNvPr id="13" name="灯片编号占位符 12">
            <a:extLst>
              <a:ext uri="{FF2B5EF4-FFF2-40B4-BE49-F238E27FC236}">
                <a16:creationId xmlns:a16="http://schemas.microsoft.com/office/drawing/2014/main" id="{77E23623-75BD-DD43-ACB7-B420CEA70F9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íṥļîḍè">
            <a:extLst>
              <a:ext uri="{FF2B5EF4-FFF2-40B4-BE49-F238E27FC236}">
                <a16:creationId xmlns:a16="http://schemas.microsoft.com/office/drawing/2014/main" id="{CB579CAB-7E52-0549-90C9-1EF2B64D7E47}"/>
              </a:ext>
            </a:extLst>
          </p:cNvPr>
          <p:cNvSpPr/>
          <p:nvPr userDrawn="1"/>
        </p:nvSpPr>
        <p:spPr>
          <a:xfrm>
            <a:off x="494270" y="383059"/>
            <a:ext cx="121786" cy="556055"/>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7" name="内容占位符 2">
            <a:extLst>
              <a:ext uri="{FF2B5EF4-FFF2-40B4-BE49-F238E27FC236}">
                <a16:creationId xmlns:a16="http://schemas.microsoft.com/office/drawing/2014/main" id="{7B6575FC-0BD6-4748-B6B3-84603F66DF8A}"/>
              </a:ext>
            </a:extLst>
          </p:cNvPr>
          <p:cNvSpPr>
            <a:spLocks noGrp="1"/>
          </p:cNvSpPr>
          <p:nvPr>
            <p:ph idx="1"/>
          </p:nvPr>
        </p:nvSpPr>
        <p:spPr>
          <a:xfrm>
            <a:off x="669924" y="1191269"/>
            <a:ext cx="10736156" cy="50196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a:extLst>
              <a:ext uri="{FF2B5EF4-FFF2-40B4-BE49-F238E27FC236}">
                <a16:creationId xmlns:a16="http://schemas.microsoft.com/office/drawing/2014/main" id="{8D7E2410-A215-4442-B99D-DB33E3AA72A6}"/>
              </a:ext>
            </a:extLst>
          </p:cNvPr>
          <p:cNvSpPr>
            <a:spLocks noGrp="1"/>
          </p:cNvSpPr>
          <p:nvPr>
            <p:ph type="title"/>
          </p:nvPr>
        </p:nvSpPr>
        <p:spPr>
          <a:xfrm>
            <a:off x="669924" y="-89585"/>
            <a:ext cx="10850563" cy="1028699"/>
          </a:xfrm>
        </p:spPr>
        <p:txBody>
          <a:bodyPr/>
          <a:lstStyle/>
          <a:p>
            <a:r>
              <a:rPr kumimoji="1" lang="zh-CN" altLang="en-US" dirty="0"/>
              <a:t>单击此处编辑母版标题样式</a:t>
            </a:r>
          </a:p>
        </p:txBody>
      </p:sp>
      <p:pic>
        <p:nvPicPr>
          <p:cNvPr id="16" name="图片 4" descr="4bdc8a5f2c7ebbd4bd040324b5bd268">
            <a:extLst>
              <a:ext uri="{FF2B5EF4-FFF2-40B4-BE49-F238E27FC236}">
                <a16:creationId xmlns:a16="http://schemas.microsoft.com/office/drawing/2014/main" id="{B971A003-F216-8E45-8884-80082D2D1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4053" y="200017"/>
            <a:ext cx="2196434" cy="92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C0B006F-F823-4C14-A6B1-143E16F49392}"/>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6" name="Picture 1">
            <a:extLst>
              <a:ext uri="{FF2B5EF4-FFF2-40B4-BE49-F238E27FC236}">
                <a16:creationId xmlns:a16="http://schemas.microsoft.com/office/drawing/2014/main" id="{152AADFD-4E58-48BE-9A75-874025C98B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292985" y="689506"/>
            <a:ext cx="4721076" cy="4917281"/>
          </a:xfrm>
          <a:prstGeom prst="rect">
            <a:avLst/>
          </a:prstGeom>
        </p:spPr>
      </p:pic>
      <p:sp>
        <p:nvSpPr>
          <p:cNvPr id="35" name="Freeform 31">
            <a:extLst>
              <a:ext uri="{FF2B5EF4-FFF2-40B4-BE49-F238E27FC236}">
                <a16:creationId xmlns:a16="http://schemas.microsoft.com/office/drawing/2014/main" id="{70497AD8-E323-4B60-B5A5-983335814D9A}"/>
              </a:ext>
            </a:extLst>
          </p:cNvPr>
          <p:cNvSpPr>
            <a:spLocks/>
          </p:cNvSpPr>
          <p:nvPr userDrawn="1"/>
        </p:nvSpPr>
        <p:spPr bwMode="auto">
          <a:xfrm>
            <a:off x="1" y="2838811"/>
            <a:ext cx="12189884" cy="3857481"/>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8EB1F51D-7985-4891-80D9-6CE0D492B61D}"/>
              </a:ext>
            </a:extLst>
          </p:cNvPr>
          <p:cNvSpPr>
            <a:spLocks/>
          </p:cNvSpPr>
          <p:nvPr userDrawn="1"/>
        </p:nvSpPr>
        <p:spPr bwMode="auto">
          <a:xfrm rot="20441023">
            <a:off x="4131734" y="3264845"/>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364F9D42-884A-4019-B6A3-8A2700FC16C2}"/>
              </a:ext>
            </a:extLst>
          </p:cNvPr>
          <p:cNvSpPr>
            <a:spLocks/>
          </p:cNvSpPr>
          <p:nvPr userDrawn="1"/>
        </p:nvSpPr>
        <p:spPr bwMode="auto">
          <a:xfrm>
            <a:off x="234951" y="294851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750C97AF-BF9D-4BCF-B31B-1A728DFFC057}"/>
              </a:ext>
            </a:extLst>
          </p:cNvPr>
          <p:cNvSpPr>
            <a:spLocks/>
          </p:cNvSpPr>
          <p:nvPr userDrawn="1"/>
        </p:nvSpPr>
        <p:spPr bwMode="auto">
          <a:xfrm>
            <a:off x="8528051" y="2948517"/>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3D4A90E0-51C5-4899-A5C8-A8751A388B97}"/>
              </a:ext>
            </a:extLst>
          </p:cNvPr>
          <p:cNvSpPr>
            <a:spLocks/>
          </p:cNvSpPr>
          <p:nvPr userDrawn="1"/>
        </p:nvSpPr>
        <p:spPr bwMode="auto">
          <a:xfrm flipH="1">
            <a:off x="2962917" y="308731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CD97869C-71AE-4134-8810-A272730B8547}"/>
              </a:ext>
            </a:extLst>
          </p:cNvPr>
          <p:cNvSpPr>
            <a:spLocks/>
          </p:cNvSpPr>
          <p:nvPr userDrawn="1"/>
        </p:nvSpPr>
        <p:spPr bwMode="auto">
          <a:xfrm rot="20441023">
            <a:off x="7164499" y="2753786"/>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grpSp>
        <p:nvGrpSpPr>
          <p:cNvPr id="7" name="Group 1">
            <a:extLst>
              <a:ext uri="{FF2B5EF4-FFF2-40B4-BE49-F238E27FC236}">
                <a16:creationId xmlns:a16="http://schemas.microsoft.com/office/drawing/2014/main" id="{B6B1B140-22BA-4AA3-BC54-DBE60CB7C9B2}"/>
              </a:ext>
            </a:extLst>
          </p:cNvPr>
          <p:cNvGrpSpPr/>
          <p:nvPr userDrawn="1"/>
        </p:nvGrpSpPr>
        <p:grpSpPr>
          <a:xfrm rot="18672183">
            <a:off x="8989833" y="1653272"/>
            <a:ext cx="1394884" cy="2868084"/>
            <a:chOff x="4048125" y="660400"/>
            <a:chExt cx="1046163" cy="2151063"/>
          </a:xfrm>
        </p:grpSpPr>
        <p:grpSp>
          <p:nvGrpSpPr>
            <p:cNvPr id="8" name="Group 59">
              <a:extLst>
                <a:ext uri="{FF2B5EF4-FFF2-40B4-BE49-F238E27FC236}">
                  <a16:creationId xmlns:a16="http://schemas.microsoft.com/office/drawing/2014/main" id="{89798995-2B7C-4C1E-AA86-3F46C3FCEC9C}"/>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FFE0CB8C-0E10-4D54-8E18-08319D5E8AA2}"/>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AC3BB512-B0F3-4C21-AC31-986A5659ED69}"/>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F8DB1051-3E58-4110-BC55-30F340B11D3B}"/>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227C1D33-F2E4-4292-BC12-3944DB2B18C8}"/>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3953FED9-3B8F-4365-915D-2F513ED85C3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9" name="Group 77">
              <a:extLst>
                <a:ext uri="{FF2B5EF4-FFF2-40B4-BE49-F238E27FC236}">
                  <a16:creationId xmlns:a16="http://schemas.microsoft.com/office/drawing/2014/main" id="{30EEC7A2-8A45-49EE-8714-2C30E42ECD35}"/>
                </a:ext>
              </a:extLst>
            </p:cNvPr>
            <p:cNvGrpSpPr/>
            <p:nvPr/>
          </p:nvGrpSpPr>
          <p:grpSpPr>
            <a:xfrm>
              <a:off x="4048125" y="660400"/>
              <a:ext cx="1046163" cy="1893888"/>
              <a:chOff x="4048125" y="660400"/>
              <a:chExt cx="1046163" cy="1893888"/>
            </a:xfrm>
          </p:grpSpPr>
          <p:sp>
            <p:nvSpPr>
              <p:cNvPr id="10" name="Freeform 8">
                <a:extLst>
                  <a:ext uri="{FF2B5EF4-FFF2-40B4-BE49-F238E27FC236}">
                    <a16:creationId xmlns:a16="http://schemas.microsoft.com/office/drawing/2014/main" id="{F4701795-2528-40AB-BD32-D8634F355F7A}"/>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9">
                <a:extLst>
                  <a:ext uri="{FF2B5EF4-FFF2-40B4-BE49-F238E27FC236}">
                    <a16:creationId xmlns:a16="http://schemas.microsoft.com/office/drawing/2014/main" id="{09C9A0F1-7672-4167-9810-7C8856C2FD10}"/>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10">
                <a:extLst>
                  <a:ext uri="{FF2B5EF4-FFF2-40B4-BE49-F238E27FC236}">
                    <a16:creationId xmlns:a16="http://schemas.microsoft.com/office/drawing/2014/main" id="{3A3581A7-BFE8-4A7F-8608-888122814B41}"/>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252F5E74-5DA9-4028-ADFE-11986B8B1E4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769BE5D0-E2D5-49B8-81CC-61C4FBB020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40D2E5CF-D750-478D-80B8-6CEA1FCBD6EC}"/>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560717B3-3CD9-4899-ADCB-750811053C0F}"/>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11B13ECC-54E1-4FA2-B482-D2FD48AAB01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D87DB817-90E5-4934-94C5-D51987E7344F}"/>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9CA8AC4E-377D-4B53-8928-1B28D889634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A8BDA585-BD54-43EA-8B96-74931CB74774}"/>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9A80D12B-4607-427F-B40A-423C8884CF67}"/>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22EA18D8-3C9D-44F0-92D2-1B88A70BED49}"/>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3F19E541-08E0-41A5-8117-69AB57527DAC}"/>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B30FB8EF-B9A6-4161-9217-51E1978D0E73}"/>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A2846474-6146-4517-9F62-7111025EA91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3615AE28-BA6A-478B-89F0-D6BFAF6E873D}"/>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15BF-774D-0846-973A-3D8277CC6AA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D1458E-87B2-7A41-851C-B3AEB40F0884}"/>
              </a:ext>
            </a:extLst>
          </p:cNvPr>
          <p:cNvSpPr>
            <a:spLocks noGrp="1"/>
          </p:cNvSpPr>
          <p:nvPr>
            <p:ph type="dt" sz="half" idx="10"/>
          </p:nvPr>
        </p:nvSpPr>
        <p:spPr/>
        <p:txBody>
          <a:bodyPr/>
          <a:lstStyle/>
          <a:p>
            <a:fld id="{6489D9C7-5DC6-4263-87FF-7C99F6FB63C3}" type="datetime1">
              <a:rPr lang="zh-CN" altLang="en-US" smtClean="0"/>
              <a:pPr/>
              <a:t>2021/11/30</a:t>
            </a:fld>
            <a:endParaRPr lang="zh-CN" altLang="en-US"/>
          </a:p>
        </p:txBody>
      </p:sp>
      <p:sp>
        <p:nvSpPr>
          <p:cNvPr id="4" name="页脚占位符 3">
            <a:extLst>
              <a:ext uri="{FF2B5EF4-FFF2-40B4-BE49-F238E27FC236}">
                <a16:creationId xmlns:a16="http://schemas.microsoft.com/office/drawing/2014/main" id="{919E6CDD-5292-3A42-AA16-5E0369C903C9}"/>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AFA4FA3-5C8A-B843-B686-499DE7BFC7D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5715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2021/11/30</a:t>
            </a:fld>
            <a:endParaRPr lang="zh-CN" altLang="en-US"/>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zh-CN" altLang="en-US" dirty="0"/>
              <a:t>第十一组</a:t>
            </a: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 id="2147483662"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69924" y="2314758"/>
            <a:ext cx="6181042" cy="1281567"/>
          </a:xfrm>
        </p:spPr>
        <p:txBody>
          <a:bodyPr>
            <a:normAutofit/>
          </a:bodyPr>
          <a:lstStyle/>
          <a:p>
            <a:r>
              <a:rPr lang="zh-CN" altLang="en-US" dirty="0"/>
              <a:t>基于大数据的城市运行海量实时监测数据存储及快速查询检索技术研究</a:t>
            </a:r>
          </a:p>
        </p:txBody>
      </p:sp>
      <p:sp>
        <p:nvSpPr>
          <p:cNvPr id="14" name="文本框 13">
            <a:extLst>
              <a:ext uri="{FF2B5EF4-FFF2-40B4-BE49-F238E27FC236}">
                <a16:creationId xmlns:a16="http://schemas.microsoft.com/office/drawing/2014/main" id="{30123765-986A-4443-9CA3-8206D5A3DE01}"/>
              </a:ext>
            </a:extLst>
          </p:cNvPr>
          <p:cNvSpPr txBox="1"/>
          <p:nvPr/>
        </p:nvSpPr>
        <p:spPr>
          <a:xfrm>
            <a:off x="755650" y="1615834"/>
            <a:ext cx="1727999" cy="454587"/>
          </a:xfrm>
          <a:prstGeom prst="rect">
            <a:avLst/>
          </a:prstGeom>
          <a:noFill/>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2021</a:t>
            </a:r>
            <a:endParaRPr lang="zh-CN" altLang="en-US" spc="100" dirty="0">
              <a:solidFill>
                <a:schemeClr val="bg1"/>
              </a:solidFill>
              <a:latin typeface="Impact" panose="020B080603090205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B0C91595-D754-4F48-BF98-2F8FA9C128C3}"/>
              </a:ext>
            </a:extLst>
          </p:cNvPr>
          <p:cNvCxnSpPr/>
          <p:nvPr/>
        </p:nvCxnSpPr>
        <p:spPr>
          <a:xfrm>
            <a:off x="670720" y="2169212"/>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C4A322E-1944-40DB-A864-A7AFD3F4DA01}"/>
              </a:ext>
            </a:extLst>
          </p:cNvPr>
          <p:cNvCxnSpPr/>
          <p:nvPr/>
        </p:nvCxnSpPr>
        <p:spPr>
          <a:xfrm>
            <a:off x="670720" y="3647634"/>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占位符 2">
            <a:extLst>
              <a:ext uri="{FF2B5EF4-FFF2-40B4-BE49-F238E27FC236}">
                <a16:creationId xmlns:a16="http://schemas.microsoft.com/office/drawing/2014/main" id="{A61DB4FF-3C73-DC4A-B483-D1F2E9D48E32}"/>
              </a:ext>
            </a:extLst>
          </p:cNvPr>
          <p:cNvSpPr txBox="1">
            <a:spLocks/>
          </p:cNvSpPr>
          <p:nvPr/>
        </p:nvSpPr>
        <p:spPr>
          <a:xfrm>
            <a:off x="2676399" y="4123458"/>
            <a:ext cx="7590354" cy="1082874"/>
          </a:xfrm>
          <a:prstGeom prst="rect">
            <a:avLst/>
          </a:prstGeom>
        </p:spPr>
        <p:txBody>
          <a:bodyPr vert="horz" lIns="91440" tIns="45720" rIns="91440" bIns="45720" rtlCol="0" anchor="ctr">
            <a:normAutofit lnSpcReduction="10000"/>
          </a:bodyPr>
          <a:lstStyle>
            <a:lvl1pPr marL="0" indent="0" algn="l" defTabSz="914354"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zh-CN" altLang="en-US" dirty="0"/>
              <a:t>汇报小组：第十一组</a:t>
            </a:r>
            <a:endParaRPr lang="en-US" altLang="zh-CN" dirty="0"/>
          </a:p>
          <a:p>
            <a:pPr marL="171450" indent="-171450">
              <a:buFont typeface="Arial" panose="020B0604020202020204" pitchFamily="34" charset="0"/>
              <a:buChar char="•"/>
            </a:pPr>
            <a:r>
              <a:rPr lang="zh-CN" altLang="en-US" dirty="0"/>
              <a:t>汇报日期：</a:t>
            </a:r>
            <a:r>
              <a:rPr lang="en-US" altLang="zh-CN" dirty="0"/>
              <a:t>202111</a:t>
            </a:r>
          </a:p>
          <a:p>
            <a:pPr marL="171450" indent="-171450">
              <a:buFont typeface="Arial" panose="020B0604020202020204" pitchFamily="34" charset="0"/>
              <a:buChar char="•"/>
            </a:pPr>
            <a:r>
              <a:rPr lang="zh-CN" altLang="en-US" dirty="0"/>
              <a:t>汇报次数：最终汇报</a:t>
            </a:r>
            <a:endParaRPr lang="en-US" altLang="zh-CN" dirty="0"/>
          </a:p>
        </p:txBody>
      </p:sp>
      <p:pic>
        <p:nvPicPr>
          <p:cNvPr id="7" name="图片 4" descr="4bdc8a5f2c7ebbd4bd040324b5bd268">
            <a:extLst>
              <a:ext uri="{FF2B5EF4-FFF2-40B4-BE49-F238E27FC236}">
                <a16:creationId xmlns:a16="http://schemas.microsoft.com/office/drawing/2014/main" id="{753DD578-5AE5-5749-950E-3428E147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23825"/>
            <a:ext cx="267335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D9E3F33-412C-EA4F-813C-CC95BA7C8A61}"/>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EFD5E03-4C75-4E4C-A5DB-F2514065E23A}"/>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4" name="内容占位符 3">
            <a:extLst>
              <a:ext uri="{FF2B5EF4-FFF2-40B4-BE49-F238E27FC236}">
                <a16:creationId xmlns:a16="http://schemas.microsoft.com/office/drawing/2014/main" id="{0B2DA189-01D8-3542-BCD1-8108FC16E385}"/>
              </a:ext>
            </a:extLst>
          </p:cNvPr>
          <p:cNvSpPr>
            <a:spLocks noGrp="1"/>
          </p:cNvSpPr>
          <p:nvPr>
            <p:ph idx="1"/>
          </p:nvPr>
        </p:nvSpPr>
        <p:spPr/>
        <p:txBody>
          <a:bodyPr/>
          <a:lstStyle/>
          <a:p>
            <a:endParaRPr kumimoji="1" lang="en-US" altLang="zh-CN" dirty="0"/>
          </a:p>
          <a:p>
            <a:r>
              <a:rPr kumimoji="1" lang="en-US" altLang="zh-CN" dirty="0" err="1"/>
              <a:t>Flink</a:t>
            </a:r>
            <a:r>
              <a:rPr kumimoji="1" lang="zh-CN" altLang="en-US" dirty="0"/>
              <a:t>研究</a:t>
            </a:r>
            <a:endParaRPr kumimoji="1" lang="en-US" altLang="zh-CN" dirty="0"/>
          </a:p>
          <a:p>
            <a:pPr lvl="1"/>
            <a:r>
              <a:rPr kumimoji="1" lang="zh-CN" altLang="en-US" dirty="0"/>
              <a:t>环境搭建</a:t>
            </a:r>
            <a:endParaRPr kumimoji="1" lang="en-US" altLang="zh-CN" dirty="0"/>
          </a:p>
          <a:p>
            <a:pPr lvl="1"/>
            <a:r>
              <a:rPr kumimoji="1" lang="zh-CN" altLang="en-US" dirty="0"/>
              <a:t>架构学习</a:t>
            </a:r>
            <a:endParaRPr kumimoji="1" lang="en-US" altLang="zh-CN" dirty="0"/>
          </a:p>
          <a:p>
            <a:pPr lvl="1"/>
            <a:r>
              <a:rPr kumimoji="1" lang="zh-CN" altLang="en-US" dirty="0"/>
              <a:t>集群运行模式学习</a:t>
            </a:r>
            <a:endParaRPr kumimoji="1" lang="en-US" altLang="zh-CN" dirty="0"/>
          </a:p>
          <a:p>
            <a:pPr lvl="1"/>
            <a:endParaRPr kumimoji="1" lang="zh-CN" altLang="en-US" dirty="0"/>
          </a:p>
        </p:txBody>
      </p:sp>
      <p:sp>
        <p:nvSpPr>
          <p:cNvPr id="5" name="标题 4">
            <a:extLst>
              <a:ext uri="{FF2B5EF4-FFF2-40B4-BE49-F238E27FC236}">
                <a16:creationId xmlns:a16="http://schemas.microsoft.com/office/drawing/2014/main" id="{3668975E-7B30-104B-BD6B-C6DF736DD974}"/>
              </a:ext>
            </a:extLst>
          </p:cNvPr>
          <p:cNvSpPr>
            <a:spLocks noGrp="1"/>
          </p:cNvSpPr>
          <p:nvPr>
            <p:ph type="title"/>
          </p:nvPr>
        </p:nvSpPr>
        <p:spPr/>
        <p:txBody>
          <a:bodyPr/>
          <a:lstStyle/>
          <a:p>
            <a:r>
              <a:rPr kumimoji="1" lang="en-US" altLang="zh-CN" dirty="0" err="1"/>
              <a:t>实时计算虚拟化研究</a:t>
            </a:r>
            <a:endParaRPr kumimoji="1" lang="zh-CN" altLang="en-US" dirty="0"/>
          </a:p>
        </p:txBody>
      </p:sp>
      <p:sp>
        <p:nvSpPr>
          <p:cNvPr id="7" name="AutoShape 4" descr="The processes involved in executing a Flink dataflow">
            <a:extLst>
              <a:ext uri="{FF2B5EF4-FFF2-40B4-BE49-F238E27FC236}">
                <a16:creationId xmlns:a16="http://schemas.microsoft.com/office/drawing/2014/main" id="{BFA0ADE2-D1AB-544E-A760-BC131112409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449FE8D4-B048-D149-9F9D-2062AE01F4EF}"/>
              </a:ext>
            </a:extLst>
          </p:cNvPr>
          <p:cNvPicPr>
            <a:picLocks noChangeAspect="1"/>
          </p:cNvPicPr>
          <p:nvPr/>
        </p:nvPicPr>
        <p:blipFill>
          <a:blip r:embed="rId2"/>
          <a:stretch>
            <a:fillRect/>
          </a:stretch>
        </p:blipFill>
        <p:spPr>
          <a:xfrm>
            <a:off x="5107215" y="1959894"/>
            <a:ext cx="5537200" cy="3962400"/>
          </a:xfrm>
          <a:prstGeom prst="rect">
            <a:avLst/>
          </a:prstGeom>
        </p:spPr>
      </p:pic>
      <p:pic>
        <p:nvPicPr>
          <p:cNvPr id="12" name="图片 11">
            <a:extLst>
              <a:ext uri="{FF2B5EF4-FFF2-40B4-BE49-F238E27FC236}">
                <a16:creationId xmlns:a16="http://schemas.microsoft.com/office/drawing/2014/main" id="{E933B424-4BC1-FE4D-93A2-3B06A92BFF7E}"/>
              </a:ext>
            </a:extLst>
          </p:cNvPr>
          <p:cNvPicPr>
            <a:picLocks noChangeAspect="1"/>
          </p:cNvPicPr>
          <p:nvPr/>
        </p:nvPicPr>
        <p:blipFill>
          <a:blip r:embed="rId3"/>
          <a:stretch>
            <a:fillRect/>
          </a:stretch>
        </p:blipFill>
        <p:spPr>
          <a:xfrm>
            <a:off x="1132198" y="4049485"/>
            <a:ext cx="3512743" cy="1872809"/>
          </a:xfrm>
          <a:prstGeom prst="rect">
            <a:avLst/>
          </a:prstGeom>
        </p:spPr>
      </p:pic>
    </p:spTree>
    <p:extLst>
      <p:ext uri="{BB962C8B-B14F-4D97-AF65-F5344CB8AC3E}">
        <p14:creationId xmlns:p14="http://schemas.microsoft.com/office/powerpoint/2010/main" val="204408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id="{972DEB55-494B-0343-BA9E-DD746AFE16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3235108"/>
            <a:ext cx="4352088" cy="3173168"/>
          </a:xfrm>
          <a:prstGeom prst="rect">
            <a:avLst/>
          </a:prstGeom>
          <a:noFill/>
          <a:extLst>
            <a:ext uri="{909E8E84-426E-40DD-AFC4-6F175D3DCCD1}">
              <a14:hiddenFill xmlns:a14="http://schemas.microsoft.com/office/drawing/2010/main">
                <a:solidFill>
                  <a:srgbClr val="FFFFFF"/>
                </a:solidFill>
              </a14:hiddenFill>
            </a:ext>
          </a:extLst>
        </p:spPr>
      </p:pic>
      <p:sp>
        <p:nvSpPr>
          <p:cNvPr id="2" name="页脚占位符 1">
            <a:extLst>
              <a:ext uri="{FF2B5EF4-FFF2-40B4-BE49-F238E27FC236}">
                <a16:creationId xmlns:a16="http://schemas.microsoft.com/office/drawing/2014/main" id="{5CA9857A-5D7A-EF45-B78E-09925DEB318D}"/>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17D436D-7224-744A-8465-7E5C08FFED3A}"/>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4" name="内容占位符 3">
            <a:extLst>
              <a:ext uri="{FF2B5EF4-FFF2-40B4-BE49-F238E27FC236}">
                <a16:creationId xmlns:a16="http://schemas.microsoft.com/office/drawing/2014/main" id="{AAC43F9F-2709-F049-BC06-9D4BC8AB74E0}"/>
              </a:ext>
            </a:extLst>
          </p:cNvPr>
          <p:cNvSpPr>
            <a:spLocks noGrp="1"/>
          </p:cNvSpPr>
          <p:nvPr>
            <p:ph idx="1"/>
          </p:nvPr>
        </p:nvSpPr>
        <p:spPr/>
        <p:txBody>
          <a:bodyPr/>
          <a:lstStyle/>
          <a:p>
            <a:endParaRPr kumimoji="1" lang="en-US" altLang="zh-CN" dirty="0"/>
          </a:p>
          <a:p>
            <a:r>
              <a:rPr kumimoji="1" lang="en-US" altLang="zh-CN" dirty="0"/>
              <a:t>K8S</a:t>
            </a:r>
            <a:r>
              <a:rPr kumimoji="1" lang="zh-CN" altLang="en-US" dirty="0"/>
              <a:t>研究</a:t>
            </a:r>
            <a:endParaRPr kumimoji="1" lang="en-US" altLang="zh-CN" dirty="0"/>
          </a:p>
          <a:p>
            <a:pPr lvl="1"/>
            <a:r>
              <a:rPr kumimoji="1" lang="en-US" altLang="zh-CN" dirty="0"/>
              <a:t>K8S</a:t>
            </a:r>
            <a:r>
              <a:rPr kumimoji="1" lang="zh-CN" altLang="en-US" dirty="0"/>
              <a:t>架构学习</a:t>
            </a:r>
            <a:endParaRPr kumimoji="1" lang="en-US" altLang="zh-CN" dirty="0"/>
          </a:p>
          <a:p>
            <a:pPr lvl="1"/>
            <a:r>
              <a:rPr kumimoji="1" lang="en-US" altLang="zh-CN" dirty="0"/>
              <a:t>K8S</a:t>
            </a:r>
            <a:r>
              <a:rPr kumimoji="1" lang="zh-CN" altLang="en-US" dirty="0"/>
              <a:t>使用学习</a:t>
            </a:r>
            <a:endParaRPr kumimoji="1" lang="en-US" altLang="zh-CN" dirty="0"/>
          </a:p>
          <a:p>
            <a:pPr lvl="1"/>
            <a:r>
              <a:rPr kumimoji="1" lang="en-US" altLang="zh-CN" dirty="0"/>
              <a:t>K8S</a:t>
            </a:r>
            <a:r>
              <a:rPr kumimoji="1" lang="zh-CN" altLang="en-US" dirty="0"/>
              <a:t>部署</a:t>
            </a:r>
            <a:endParaRPr kumimoji="1" lang="en-US" altLang="zh-CN" dirty="0"/>
          </a:p>
          <a:p>
            <a:pPr lvl="1"/>
            <a:endParaRPr kumimoji="1" lang="en-US" altLang="zh-CN" dirty="0"/>
          </a:p>
          <a:p>
            <a:pPr lvl="1"/>
            <a:endParaRPr kumimoji="1" lang="zh-CN" altLang="en-US" dirty="0"/>
          </a:p>
        </p:txBody>
      </p:sp>
      <p:sp>
        <p:nvSpPr>
          <p:cNvPr id="5" name="标题 4">
            <a:extLst>
              <a:ext uri="{FF2B5EF4-FFF2-40B4-BE49-F238E27FC236}">
                <a16:creationId xmlns:a16="http://schemas.microsoft.com/office/drawing/2014/main" id="{855157F1-1453-9A4D-9AAE-AF93CDCFB09E}"/>
              </a:ext>
            </a:extLst>
          </p:cNvPr>
          <p:cNvSpPr>
            <a:spLocks noGrp="1"/>
          </p:cNvSpPr>
          <p:nvPr>
            <p:ph type="title"/>
          </p:nvPr>
        </p:nvSpPr>
        <p:spPr/>
        <p:txBody>
          <a:bodyPr/>
          <a:lstStyle/>
          <a:p>
            <a:r>
              <a:rPr kumimoji="1" lang="en-US" altLang="zh-CN" dirty="0" err="1"/>
              <a:t>实时计算虚拟化研究</a:t>
            </a:r>
            <a:endParaRPr kumimoji="1" lang="zh-CN" altLang="en-US" dirty="0"/>
          </a:p>
        </p:txBody>
      </p:sp>
      <p:pic>
        <p:nvPicPr>
          <p:cNvPr id="2050" name="Picture 2" descr="标准kubernetes集群的架构图">
            <a:extLst>
              <a:ext uri="{FF2B5EF4-FFF2-40B4-BE49-F238E27FC236}">
                <a16:creationId xmlns:a16="http://schemas.microsoft.com/office/drawing/2014/main" id="{532A9979-39A2-AB42-9821-5DD77F6B24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2705" y="2307754"/>
            <a:ext cx="6701066"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238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5D0D7BD-16C6-974D-BA36-A8623A8BE383}"/>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7201B741-B759-B54A-A872-331C0BD473B8}"/>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4" name="内容占位符 3">
            <a:extLst>
              <a:ext uri="{FF2B5EF4-FFF2-40B4-BE49-F238E27FC236}">
                <a16:creationId xmlns:a16="http://schemas.microsoft.com/office/drawing/2014/main" id="{4B460E6B-A80C-734E-821F-8DA73CA26053}"/>
              </a:ext>
            </a:extLst>
          </p:cNvPr>
          <p:cNvSpPr>
            <a:spLocks noGrp="1"/>
          </p:cNvSpPr>
          <p:nvPr>
            <p:ph idx="1"/>
          </p:nvPr>
        </p:nvSpPr>
        <p:spPr/>
        <p:txBody>
          <a:bodyPr/>
          <a:lstStyle/>
          <a:p>
            <a:endParaRPr kumimoji="1" lang="en-US" altLang="zh-CN" dirty="0"/>
          </a:p>
          <a:p>
            <a:r>
              <a:rPr kumimoji="1" lang="en-US" altLang="zh-CN" dirty="0" err="1"/>
              <a:t>Flink</a:t>
            </a:r>
            <a:r>
              <a:rPr kumimoji="1" lang="zh-CN" altLang="en-US" dirty="0"/>
              <a:t>运行平台研究</a:t>
            </a:r>
            <a:endParaRPr kumimoji="1" lang="en-US" altLang="zh-CN" dirty="0"/>
          </a:p>
          <a:p>
            <a:pPr lvl="1"/>
            <a:r>
              <a:rPr kumimoji="1" lang="en-US" altLang="zh-CN" dirty="0" err="1"/>
              <a:t>Streamx</a:t>
            </a:r>
            <a:r>
              <a:rPr kumimoji="1" lang="zh-CN" altLang="en-US" dirty="0"/>
              <a:t>部署</a:t>
            </a:r>
            <a:endParaRPr kumimoji="1" lang="en-US" altLang="zh-CN" dirty="0"/>
          </a:p>
          <a:p>
            <a:pPr lvl="1"/>
            <a:r>
              <a:rPr kumimoji="1" lang="en-US" altLang="zh-CN" dirty="0" err="1"/>
              <a:t>Streamx</a:t>
            </a:r>
            <a:r>
              <a:rPr kumimoji="1" lang="zh-CN" altLang="en-US" dirty="0"/>
              <a:t>架构学习</a:t>
            </a:r>
            <a:endParaRPr kumimoji="1" lang="en-US" altLang="zh-CN" dirty="0"/>
          </a:p>
          <a:p>
            <a:pPr lvl="1"/>
            <a:r>
              <a:rPr kumimoji="1" lang="en-US" altLang="zh-CN" dirty="0" err="1"/>
              <a:t>Streamx</a:t>
            </a:r>
            <a:r>
              <a:rPr kumimoji="1" lang="zh-CN" altLang="en-US" dirty="0"/>
              <a:t>使用</a:t>
            </a:r>
            <a:endParaRPr kumimoji="1" lang="en-US" altLang="zh-CN" dirty="0"/>
          </a:p>
          <a:p>
            <a:pPr lvl="1"/>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 使用</a:t>
            </a:r>
          </a:p>
        </p:txBody>
      </p:sp>
      <p:sp>
        <p:nvSpPr>
          <p:cNvPr id="5" name="标题 4">
            <a:extLst>
              <a:ext uri="{FF2B5EF4-FFF2-40B4-BE49-F238E27FC236}">
                <a16:creationId xmlns:a16="http://schemas.microsoft.com/office/drawing/2014/main" id="{E5A7CB7D-1460-BA42-88D3-EED1E3E783B8}"/>
              </a:ext>
            </a:extLst>
          </p:cNvPr>
          <p:cNvSpPr>
            <a:spLocks noGrp="1"/>
          </p:cNvSpPr>
          <p:nvPr>
            <p:ph type="title"/>
          </p:nvPr>
        </p:nvSpPr>
        <p:spPr/>
        <p:txBody>
          <a:bodyPr/>
          <a:lstStyle/>
          <a:p>
            <a:r>
              <a:rPr kumimoji="1" lang="en-US" altLang="zh-CN" dirty="0" err="1"/>
              <a:t>实时计算虚拟化研究</a:t>
            </a:r>
            <a:endParaRPr kumimoji="1" lang="zh-CN" altLang="en-US" dirty="0"/>
          </a:p>
        </p:txBody>
      </p:sp>
      <p:pic>
        <p:nvPicPr>
          <p:cNvPr id="6" name="Picture 2">
            <a:extLst>
              <a:ext uri="{FF2B5EF4-FFF2-40B4-BE49-F238E27FC236}">
                <a16:creationId xmlns:a16="http://schemas.microsoft.com/office/drawing/2014/main" id="{AE79E5BE-7965-D045-A0EE-4B40BA7D69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058" y="2579914"/>
            <a:ext cx="6681465" cy="340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427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5D0D7BD-16C6-974D-BA36-A8623A8BE383}"/>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7201B741-B759-B54A-A872-331C0BD473B8}"/>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dirty="0"/>
          </a:p>
        </p:txBody>
      </p:sp>
      <p:sp>
        <p:nvSpPr>
          <p:cNvPr id="4" name="内容占位符 3">
            <a:extLst>
              <a:ext uri="{FF2B5EF4-FFF2-40B4-BE49-F238E27FC236}">
                <a16:creationId xmlns:a16="http://schemas.microsoft.com/office/drawing/2014/main" id="{4B460E6B-A80C-734E-821F-8DA73CA26053}"/>
              </a:ext>
            </a:extLst>
          </p:cNvPr>
          <p:cNvSpPr>
            <a:spLocks noGrp="1"/>
          </p:cNvSpPr>
          <p:nvPr>
            <p:ph idx="1"/>
          </p:nvPr>
        </p:nvSpPr>
        <p:spPr/>
        <p:txBody>
          <a:bodyPr/>
          <a:lstStyle/>
          <a:p>
            <a:endParaRPr kumimoji="1" lang="en-US" altLang="zh-CN" dirty="0"/>
          </a:p>
          <a:p>
            <a:r>
              <a:rPr kumimoji="1" lang="en-US" altLang="zh-CN" dirty="0" err="1"/>
              <a:t>Clickhouse</a:t>
            </a:r>
            <a:r>
              <a:rPr kumimoji="1" lang="zh-CN" altLang="en-US" dirty="0"/>
              <a:t>研究</a:t>
            </a:r>
            <a:endParaRPr kumimoji="1" lang="en-US" altLang="zh-CN" dirty="0"/>
          </a:p>
          <a:p>
            <a:pPr lvl="1"/>
            <a:r>
              <a:rPr kumimoji="1" lang="en-US" altLang="zh-CN" dirty="0" err="1"/>
              <a:t>clickhouse</a:t>
            </a:r>
            <a:r>
              <a:rPr kumimoji="1" lang="zh-CN" altLang="en-US" dirty="0"/>
              <a:t>架构研究</a:t>
            </a:r>
            <a:endParaRPr kumimoji="1" lang="en-US" altLang="zh-CN" dirty="0"/>
          </a:p>
          <a:p>
            <a:pPr lvl="1"/>
            <a:r>
              <a:rPr kumimoji="1" lang="zh-CN" altLang="en-US" dirty="0"/>
              <a:t>各种表引擎特性研究</a:t>
            </a:r>
            <a:endParaRPr kumimoji="1" lang="en-US" altLang="zh-CN" dirty="0"/>
          </a:p>
          <a:p>
            <a:pPr lvl="1"/>
            <a:r>
              <a:rPr kumimoji="1" lang="en-US" altLang="zh-CN" dirty="0" err="1"/>
              <a:t>MergeTree</a:t>
            </a:r>
            <a:r>
              <a:rPr kumimoji="1" lang="zh-CN" altLang="en-US" dirty="0"/>
              <a:t>引擎研究</a:t>
            </a:r>
            <a:endParaRPr kumimoji="1" lang="en-US" altLang="zh-CN" dirty="0"/>
          </a:p>
          <a:p>
            <a:pPr lvl="2"/>
            <a:r>
              <a:rPr kumimoji="1" lang="zh-CN" altLang="en-US" dirty="0"/>
              <a:t>物理存储结构研究</a:t>
            </a:r>
            <a:endParaRPr kumimoji="1" lang="en-US" altLang="zh-CN" dirty="0"/>
          </a:p>
          <a:p>
            <a:pPr lvl="2"/>
            <a:r>
              <a:rPr kumimoji="1" lang="zh-CN" altLang="en-US" dirty="0"/>
              <a:t>分区合并设计研究</a:t>
            </a:r>
            <a:endParaRPr kumimoji="1" lang="en-US" altLang="zh-CN" dirty="0"/>
          </a:p>
          <a:p>
            <a:pPr lvl="2"/>
            <a:r>
              <a:rPr kumimoji="1" lang="zh-CN" altLang="en-US" dirty="0"/>
              <a:t>索引研究（一级、二级）</a:t>
            </a:r>
            <a:endParaRPr kumimoji="1" lang="en-US" altLang="zh-CN" dirty="0"/>
          </a:p>
          <a:p>
            <a:pPr lvl="1"/>
            <a:r>
              <a:rPr kumimoji="1" lang="zh-CN" altLang="en-US" dirty="0"/>
              <a:t>集群架构研究</a:t>
            </a:r>
            <a:endParaRPr kumimoji="1" lang="en-US" altLang="zh-CN" dirty="0"/>
          </a:p>
          <a:p>
            <a:pPr lvl="2"/>
            <a:r>
              <a:rPr kumimoji="1" lang="zh-CN" altLang="en-US" dirty="0"/>
              <a:t>副本、分片</a:t>
            </a:r>
            <a:endParaRPr kumimoji="1" lang="en-US" altLang="zh-CN" dirty="0"/>
          </a:p>
          <a:p>
            <a:pPr lvl="2"/>
            <a:r>
              <a:rPr kumimoji="1" lang="zh-CN" altLang="en-US" dirty="0"/>
              <a:t>分布式表引擎</a:t>
            </a:r>
          </a:p>
        </p:txBody>
      </p:sp>
      <p:sp>
        <p:nvSpPr>
          <p:cNvPr id="5" name="标题 4">
            <a:extLst>
              <a:ext uri="{FF2B5EF4-FFF2-40B4-BE49-F238E27FC236}">
                <a16:creationId xmlns:a16="http://schemas.microsoft.com/office/drawing/2014/main" id="{E5A7CB7D-1460-BA42-88D3-EED1E3E783B8}"/>
              </a:ext>
            </a:extLst>
          </p:cNvPr>
          <p:cNvSpPr>
            <a:spLocks noGrp="1"/>
          </p:cNvSpPr>
          <p:nvPr>
            <p:ph type="title"/>
          </p:nvPr>
        </p:nvSpPr>
        <p:spPr/>
        <p:txBody>
          <a:bodyPr/>
          <a:lstStyle/>
          <a:p>
            <a:r>
              <a:rPr kumimoji="1" lang="en-US" altLang="zh-CN" dirty="0" err="1"/>
              <a:t>海量数据存储检索研究</a:t>
            </a:r>
            <a:endParaRPr kumimoji="1" lang="zh-CN" altLang="en-US" dirty="0"/>
          </a:p>
        </p:txBody>
      </p:sp>
      <p:pic>
        <p:nvPicPr>
          <p:cNvPr id="3074" name="Picture 2">
            <a:extLst>
              <a:ext uri="{FF2B5EF4-FFF2-40B4-BE49-F238E27FC236}">
                <a16:creationId xmlns:a16="http://schemas.microsoft.com/office/drawing/2014/main" id="{86151CD8-4E4D-C241-80F4-B426AF057D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056" y="1275587"/>
            <a:ext cx="6254220" cy="353722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3D7E1936-422F-5349-A759-E8197D8CB970}"/>
              </a:ext>
            </a:extLst>
          </p:cNvPr>
          <p:cNvPicPr>
            <a:picLocks noChangeAspect="1"/>
          </p:cNvPicPr>
          <p:nvPr/>
        </p:nvPicPr>
        <p:blipFill>
          <a:blip r:embed="rId3"/>
          <a:stretch>
            <a:fillRect/>
          </a:stretch>
        </p:blipFill>
        <p:spPr>
          <a:xfrm>
            <a:off x="1082724" y="4812810"/>
            <a:ext cx="2951615" cy="1398134"/>
          </a:xfrm>
          <a:prstGeom prst="rect">
            <a:avLst/>
          </a:prstGeom>
        </p:spPr>
      </p:pic>
      <p:pic>
        <p:nvPicPr>
          <p:cNvPr id="9" name="图片 8">
            <a:extLst>
              <a:ext uri="{FF2B5EF4-FFF2-40B4-BE49-F238E27FC236}">
                <a16:creationId xmlns:a16="http://schemas.microsoft.com/office/drawing/2014/main" id="{41E58A68-0E6E-0D41-B673-2297BF71B977}"/>
              </a:ext>
            </a:extLst>
          </p:cNvPr>
          <p:cNvPicPr>
            <a:picLocks noChangeAspect="1"/>
          </p:cNvPicPr>
          <p:nvPr/>
        </p:nvPicPr>
        <p:blipFill>
          <a:blip r:embed="rId4"/>
          <a:stretch>
            <a:fillRect/>
          </a:stretch>
        </p:blipFill>
        <p:spPr>
          <a:xfrm>
            <a:off x="4179181" y="4586999"/>
            <a:ext cx="1687454" cy="2024945"/>
          </a:xfrm>
          <a:prstGeom prst="rect">
            <a:avLst/>
          </a:prstGeom>
        </p:spPr>
      </p:pic>
      <p:pic>
        <p:nvPicPr>
          <p:cNvPr id="10" name="Picture 1" descr="page211image20955968">
            <a:extLst>
              <a:ext uri="{FF2B5EF4-FFF2-40B4-BE49-F238E27FC236}">
                <a16:creationId xmlns:a16="http://schemas.microsoft.com/office/drawing/2014/main" id="{76178A55-75B0-6F41-9DFD-FC1B1068B8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8425" y="4772473"/>
            <a:ext cx="2909888" cy="16906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descr="page407image57340304">
            <a:extLst>
              <a:ext uri="{FF2B5EF4-FFF2-40B4-BE49-F238E27FC236}">
                <a16:creationId xmlns:a16="http://schemas.microsoft.com/office/drawing/2014/main" id="{FED67395-A696-9842-8A44-8CF1C0282E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8636" y="4701912"/>
            <a:ext cx="2360640" cy="1806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608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8A30F60-7B98-5645-A7D8-F4C0B904A8F0}"/>
              </a:ext>
            </a:extLst>
          </p:cNvPr>
          <p:cNvSpPr>
            <a:spLocks noGrp="1"/>
          </p:cNvSpPr>
          <p:nvPr>
            <p:ph type="ftr" sz="quarter" idx="11"/>
          </p:nvPr>
        </p:nvSpPr>
        <p:spPr/>
        <p:txBody>
          <a:bodyPr/>
          <a:lstStyle/>
          <a:p>
            <a:r>
              <a:rPr lang="zh-CN" altLang="en-US" dirty="0"/>
              <a:t>第十一组</a:t>
            </a:r>
          </a:p>
        </p:txBody>
      </p:sp>
      <p:sp>
        <p:nvSpPr>
          <p:cNvPr id="3" name="灯片编号占位符 2">
            <a:extLst>
              <a:ext uri="{FF2B5EF4-FFF2-40B4-BE49-F238E27FC236}">
                <a16:creationId xmlns:a16="http://schemas.microsoft.com/office/drawing/2014/main" id="{5EE69AB5-928E-2F45-B264-FA4566CB89EB}"/>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4" name="内容占位符 3">
            <a:extLst>
              <a:ext uri="{FF2B5EF4-FFF2-40B4-BE49-F238E27FC236}">
                <a16:creationId xmlns:a16="http://schemas.microsoft.com/office/drawing/2014/main" id="{0CA1881D-2505-994B-B250-4ED0812CE81F}"/>
              </a:ext>
            </a:extLst>
          </p:cNvPr>
          <p:cNvSpPr>
            <a:spLocks noGrp="1"/>
          </p:cNvSpPr>
          <p:nvPr>
            <p:ph idx="1"/>
          </p:nvPr>
        </p:nvSpPr>
        <p:spPr/>
        <p:txBody>
          <a:bodyPr/>
          <a:lstStyle/>
          <a:p>
            <a:r>
              <a:rPr kumimoji="1" lang="zh-CN" altLang="en-US" dirty="0"/>
              <a:t>深度学习的基本实现步骤</a:t>
            </a:r>
          </a:p>
        </p:txBody>
      </p:sp>
      <p:sp>
        <p:nvSpPr>
          <p:cNvPr id="5" name="标题 4">
            <a:extLst>
              <a:ext uri="{FF2B5EF4-FFF2-40B4-BE49-F238E27FC236}">
                <a16:creationId xmlns:a16="http://schemas.microsoft.com/office/drawing/2014/main" id="{014B7522-65FE-9A49-BCE5-8F9D73D52F20}"/>
              </a:ext>
            </a:extLst>
          </p:cNvPr>
          <p:cNvSpPr>
            <a:spLocks noGrp="1"/>
          </p:cNvSpPr>
          <p:nvPr>
            <p:ph type="title"/>
          </p:nvPr>
        </p:nvSpPr>
        <p:spPr/>
        <p:txBody>
          <a:bodyPr/>
          <a:lstStyle/>
          <a:p>
            <a:r>
              <a:rPr kumimoji="1" lang="zh-CN" altLang="en-US" dirty="0"/>
              <a:t>深度学习预测模型研究</a:t>
            </a:r>
          </a:p>
        </p:txBody>
      </p:sp>
      <p:grpSp>
        <p:nvGrpSpPr>
          <p:cNvPr id="22" name="组合 21">
            <a:extLst>
              <a:ext uri="{FF2B5EF4-FFF2-40B4-BE49-F238E27FC236}">
                <a16:creationId xmlns:a16="http://schemas.microsoft.com/office/drawing/2014/main" id="{A23E5443-F5B7-504A-B886-B39DCBE5A314}"/>
              </a:ext>
            </a:extLst>
          </p:cNvPr>
          <p:cNvGrpSpPr/>
          <p:nvPr/>
        </p:nvGrpSpPr>
        <p:grpSpPr>
          <a:xfrm>
            <a:off x="669924" y="1863806"/>
            <a:ext cx="10961466" cy="2487465"/>
            <a:chOff x="536576" y="2808434"/>
            <a:chExt cx="10961466" cy="2487465"/>
          </a:xfrm>
        </p:grpSpPr>
        <p:sp>
          <p:nvSpPr>
            <p:cNvPr id="6" name="椭圆 5">
              <a:extLst>
                <a:ext uri="{FF2B5EF4-FFF2-40B4-BE49-F238E27FC236}">
                  <a16:creationId xmlns:a16="http://schemas.microsoft.com/office/drawing/2014/main" id="{5CB899EA-55EC-C244-A1B4-19AAD3D58CA2}"/>
                </a:ext>
              </a:extLst>
            </p:cNvPr>
            <p:cNvSpPr/>
            <p:nvPr/>
          </p:nvSpPr>
          <p:spPr>
            <a:xfrm>
              <a:off x="688976"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7" name="任意多边形 56">
              <a:extLst>
                <a:ext uri="{FF2B5EF4-FFF2-40B4-BE49-F238E27FC236}">
                  <a16:creationId xmlns:a16="http://schemas.microsoft.com/office/drawing/2014/main" id="{5B970264-531C-F24F-83DF-2BC9B797A6EB}"/>
                </a:ext>
              </a:extLst>
            </p:cNvPr>
            <p:cNvSpPr/>
            <p:nvPr/>
          </p:nvSpPr>
          <p:spPr>
            <a:xfrm rot="19660275">
              <a:off x="536576"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8" name="椭圆 7">
              <a:extLst>
                <a:ext uri="{FF2B5EF4-FFF2-40B4-BE49-F238E27FC236}">
                  <a16:creationId xmlns:a16="http://schemas.microsoft.com/office/drawing/2014/main" id="{4A3957BB-FF4E-D841-BC09-6FD872237F44}"/>
                </a:ext>
              </a:extLst>
            </p:cNvPr>
            <p:cNvSpPr/>
            <p:nvPr/>
          </p:nvSpPr>
          <p:spPr>
            <a:xfrm>
              <a:off x="3462843"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9" name="任意多边形 58">
              <a:extLst>
                <a:ext uri="{FF2B5EF4-FFF2-40B4-BE49-F238E27FC236}">
                  <a16:creationId xmlns:a16="http://schemas.microsoft.com/office/drawing/2014/main" id="{2F9C5D6A-613F-6543-AD77-D7D15AA07CF6}"/>
                </a:ext>
              </a:extLst>
            </p:cNvPr>
            <p:cNvSpPr/>
            <p:nvPr/>
          </p:nvSpPr>
          <p:spPr>
            <a:xfrm rot="19660275">
              <a:off x="3310443"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0" name="椭圆 9">
              <a:extLst>
                <a:ext uri="{FF2B5EF4-FFF2-40B4-BE49-F238E27FC236}">
                  <a16:creationId xmlns:a16="http://schemas.microsoft.com/office/drawing/2014/main" id="{66143629-70C0-994B-9E61-DA1DE1D06AAC}"/>
                </a:ext>
              </a:extLst>
            </p:cNvPr>
            <p:cNvSpPr/>
            <p:nvPr/>
          </p:nvSpPr>
          <p:spPr>
            <a:xfrm>
              <a:off x="6231101"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11" name="任意多边形 60">
              <a:extLst>
                <a:ext uri="{FF2B5EF4-FFF2-40B4-BE49-F238E27FC236}">
                  <a16:creationId xmlns:a16="http://schemas.microsoft.com/office/drawing/2014/main" id="{C3FE638D-5A2D-A64D-9A7E-FB7A6959E574}"/>
                </a:ext>
              </a:extLst>
            </p:cNvPr>
            <p:cNvSpPr/>
            <p:nvPr/>
          </p:nvSpPr>
          <p:spPr>
            <a:xfrm rot="19660275">
              <a:off x="6078701"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2" name="椭圆 11">
              <a:extLst>
                <a:ext uri="{FF2B5EF4-FFF2-40B4-BE49-F238E27FC236}">
                  <a16:creationId xmlns:a16="http://schemas.microsoft.com/office/drawing/2014/main" id="{8C4CC032-E7FE-574B-9588-527909096F58}"/>
                </a:ext>
              </a:extLst>
            </p:cNvPr>
            <p:cNvSpPr/>
            <p:nvPr/>
          </p:nvSpPr>
          <p:spPr>
            <a:xfrm>
              <a:off x="9010577"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13" name="任意多边形 68">
              <a:extLst>
                <a:ext uri="{FF2B5EF4-FFF2-40B4-BE49-F238E27FC236}">
                  <a16:creationId xmlns:a16="http://schemas.microsoft.com/office/drawing/2014/main" id="{B991C756-76AC-274F-8249-B0B059732205}"/>
                </a:ext>
              </a:extLst>
            </p:cNvPr>
            <p:cNvSpPr/>
            <p:nvPr/>
          </p:nvSpPr>
          <p:spPr>
            <a:xfrm rot="19660275">
              <a:off x="8858177"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4" name="文本框 13">
              <a:extLst>
                <a:ext uri="{FF2B5EF4-FFF2-40B4-BE49-F238E27FC236}">
                  <a16:creationId xmlns:a16="http://schemas.microsoft.com/office/drawing/2014/main" id="{E5029A10-43CC-FD45-8C10-A2D161464F6D}"/>
                </a:ext>
              </a:extLst>
            </p:cNvPr>
            <p:cNvSpPr txBox="1"/>
            <p:nvPr/>
          </p:nvSpPr>
          <p:spPr>
            <a:xfrm>
              <a:off x="1101902" y="3227937"/>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异常数据排除</a:t>
              </a:r>
              <a:endParaRPr lang="en-US" altLang="zh-CN" dirty="0"/>
            </a:p>
          </p:txBody>
        </p:sp>
        <p:sp>
          <p:nvSpPr>
            <p:cNvPr id="15" name="文本框 14">
              <a:extLst>
                <a:ext uri="{FF2B5EF4-FFF2-40B4-BE49-F238E27FC236}">
                  <a16:creationId xmlns:a16="http://schemas.microsoft.com/office/drawing/2014/main" id="{9567F2F4-B69A-0041-893C-C1FC295B694A}"/>
                </a:ext>
              </a:extLst>
            </p:cNvPr>
            <p:cNvSpPr txBox="1"/>
            <p:nvPr/>
          </p:nvSpPr>
          <p:spPr>
            <a:xfrm>
              <a:off x="3892348" y="3227937"/>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数据清洗整理</a:t>
              </a:r>
              <a:endParaRPr lang="en-US" altLang="zh-CN" dirty="0"/>
            </a:p>
          </p:txBody>
        </p:sp>
        <p:sp>
          <p:nvSpPr>
            <p:cNvPr id="16" name="文本框 15">
              <a:extLst>
                <a:ext uri="{FF2B5EF4-FFF2-40B4-BE49-F238E27FC236}">
                  <a16:creationId xmlns:a16="http://schemas.microsoft.com/office/drawing/2014/main" id="{C5E3E08F-CFA3-0F4E-8562-2586913A2573}"/>
                </a:ext>
              </a:extLst>
            </p:cNvPr>
            <p:cNvSpPr txBox="1"/>
            <p:nvPr/>
          </p:nvSpPr>
          <p:spPr>
            <a:xfrm>
              <a:off x="6660605" y="3246685"/>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数据打标</a:t>
              </a:r>
              <a:endParaRPr lang="en-US" altLang="zh-CN" dirty="0"/>
            </a:p>
          </p:txBody>
        </p:sp>
        <p:sp>
          <p:nvSpPr>
            <p:cNvPr id="17" name="文本框 16">
              <a:extLst>
                <a:ext uri="{FF2B5EF4-FFF2-40B4-BE49-F238E27FC236}">
                  <a16:creationId xmlns:a16="http://schemas.microsoft.com/office/drawing/2014/main" id="{E4928375-3FC1-074C-BBCA-82329A27E168}"/>
                </a:ext>
              </a:extLst>
            </p:cNvPr>
            <p:cNvSpPr txBox="1"/>
            <p:nvPr/>
          </p:nvSpPr>
          <p:spPr>
            <a:xfrm>
              <a:off x="9461644" y="3246685"/>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数据集分类</a:t>
              </a:r>
              <a:endParaRPr lang="en-US" altLang="zh-CN" dirty="0"/>
            </a:p>
          </p:txBody>
        </p:sp>
        <p:sp>
          <p:nvSpPr>
            <p:cNvPr id="18" name="文本框 17">
              <a:extLst>
                <a:ext uri="{FF2B5EF4-FFF2-40B4-BE49-F238E27FC236}">
                  <a16:creationId xmlns:a16="http://schemas.microsoft.com/office/drawing/2014/main" id="{CE3B762B-9B62-8644-8E68-0D2D60A96B5C}"/>
                </a:ext>
              </a:extLst>
            </p:cNvPr>
            <p:cNvSpPr txBox="1"/>
            <p:nvPr/>
          </p:nvSpPr>
          <p:spPr>
            <a:xfrm>
              <a:off x="1128360" y="3602222"/>
              <a:ext cx="1833576" cy="1412759"/>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kumimoji="1" lang="zh-CN" altLang="en-US" sz="1200" dirty="0"/>
                <a:t>利用边缘计算排除因为芯片感应器或周围环境，电压等因素造成的明显不符合要求的数据。</a:t>
              </a:r>
              <a:endParaRPr kumimoji="1" lang="en-US" altLang="zh-CN" sz="1200" dirty="0"/>
            </a:p>
            <a:p>
              <a:pPr algn="ctr"/>
              <a:r>
                <a:rPr lang="en-US" dirty="0"/>
                <a:t>.</a:t>
              </a:r>
            </a:p>
          </p:txBody>
        </p:sp>
        <p:sp>
          <p:nvSpPr>
            <p:cNvPr id="19" name="文本框 18">
              <a:extLst>
                <a:ext uri="{FF2B5EF4-FFF2-40B4-BE49-F238E27FC236}">
                  <a16:creationId xmlns:a16="http://schemas.microsoft.com/office/drawing/2014/main" id="{C4862111-3CE8-A544-A1A5-424A8077771E}"/>
                </a:ext>
              </a:extLst>
            </p:cNvPr>
            <p:cNvSpPr txBox="1"/>
            <p:nvPr/>
          </p:nvSpPr>
          <p:spPr>
            <a:xfrm>
              <a:off x="3816176" y="3570611"/>
              <a:ext cx="1875614" cy="144437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kumimoji="1" lang="zh-CN" altLang="en-US" sz="1200" dirty="0"/>
                <a:t>利用本地大数据计算，清理重复，错误，缺失字段值的数据，并将非格式化数据进行格式化，有利于下一步模型的学习。</a:t>
              </a:r>
              <a:endParaRPr kumimoji="1" lang="en-US" altLang="zh-CN" sz="1200" dirty="0"/>
            </a:p>
          </p:txBody>
        </p:sp>
        <p:sp>
          <p:nvSpPr>
            <p:cNvPr id="20" name="文本框 19">
              <a:extLst>
                <a:ext uri="{FF2B5EF4-FFF2-40B4-BE49-F238E27FC236}">
                  <a16:creationId xmlns:a16="http://schemas.microsoft.com/office/drawing/2014/main" id="{02F830BB-FB02-D64B-9A52-3F73FC684482}"/>
                </a:ext>
              </a:extLst>
            </p:cNvPr>
            <p:cNvSpPr txBox="1"/>
            <p:nvPr/>
          </p:nvSpPr>
          <p:spPr>
            <a:xfrm>
              <a:off x="6660605" y="3598384"/>
              <a:ext cx="1746183" cy="1443087"/>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r>
                <a:rPr kumimoji="1" lang="zh-CN" altLang="en-US" sz="1200" dirty="0"/>
                <a:t>可视化数据的曲线，依据数据类型标记处出需要预测的各种情况：例如汽车拥堵，天气状况，空气质量</a:t>
              </a:r>
              <a:endParaRPr lang="en-US" sz="1200" dirty="0"/>
            </a:p>
          </p:txBody>
        </p:sp>
        <p:sp>
          <p:nvSpPr>
            <p:cNvPr id="21" name="文本框 20">
              <a:extLst>
                <a:ext uri="{FF2B5EF4-FFF2-40B4-BE49-F238E27FC236}">
                  <a16:creationId xmlns:a16="http://schemas.microsoft.com/office/drawing/2014/main" id="{6D87AF1C-A334-7441-B898-A786038E779E}"/>
                </a:ext>
              </a:extLst>
            </p:cNvPr>
            <p:cNvSpPr txBox="1"/>
            <p:nvPr/>
          </p:nvSpPr>
          <p:spPr>
            <a:xfrm>
              <a:off x="9381217" y="3622237"/>
              <a:ext cx="1746183" cy="789512"/>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r>
                <a:rPr kumimoji="1" lang="zh-CN" altLang="en-US" dirty="0"/>
                <a:t>分为训练集和测试集，为后续模型训练和验证提供样本</a:t>
              </a:r>
              <a:endParaRPr lang="en-US" dirty="0"/>
            </a:p>
          </p:txBody>
        </p:sp>
      </p:grpSp>
      <p:grpSp>
        <p:nvGrpSpPr>
          <p:cNvPr id="31" name="组合 30">
            <a:extLst>
              <a:ext uri="{FF2B5EF4-FFF2-40B4-BE49-F238E27FC236}">
                <a16:creationId xmlns:a16="http://schemas.microsoft.com/office/drawing/2014/main" id="{C60CC966-01D7-874F-A751-DB9D4FC67493}"/>
              </a:ext>
            </a:extLst>
          </p:cNvPr>
          <p:cNvGrpSpPr/>
          <p:nvPr/>
        </p:nvGrpSpPr>
        <p:grpSpPr>
          <a:xfrm>
            <a:off x="1206256" y="4382074"/>
            <a:ext cx="10020940" cy="1884350"/>
            <a:chOff x="1130355" y="4198654"/>
            <a:chExt cx="10020940" cy="1884350"/>
          </a:xfrm>
        </p:grpSpPr>
        <p:sp>
          <p:nvSpPr>
            <p:cNvPr id="23" name="平行四边形 22">
              <a:extLst>
                <a:ext uri="{FF2B5EF4-FFF2-40B4-BE49-F238E27FC236}">
                  <a16:creationId xmlns:a16="http://schemas.microsoft.com/office/drawing/2014/main" id="{E3A3D51F-0D4F-8B4F-8AD7-C02FA75422B1}"/>
                </a:ext>
              </a:extLst>
            </p:cNvPr>
            <p:cNvSpPr/>
            <p:nvPr/>
          </p:nvSpPr>
          <p:spPr>
            <a:xfrm>
              <a:off x="1130355" y="4861429"/>
              <a:ext cx="2524114" cy="1221575"/>
            </a:xfrm>
            <a:prstGeom prst="parallelogram">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通过一些指标，来评估模型的有效性，包括测试集设置的合理性</a:t>
              </a:r>
              <a:endParaRPr lang="en-US" altLang="zh-CN" sz="1200" dirty="0">
                <a:solidFill>
                  <a:schemeClr val="tx1"/>
                </a:solidFill>
              </a:endParaRPr>
            </a:p>
          </p:txBody>
        </p:sp>
        <p:sp>
          <p:nvSpPr>
            <p:cNvPr id="24" name="平行四边形 23">
              <a:extLst>
                <a:ext uri="{FF2B5EF4-FFF2-40B4-BE49-F238E27FC236}">
                  <a16:creationId xmlns:a16="http://schemas.microsoft.com/office/drawing/2014/main" id="{851E44F2-9D32-B34D-A1B4-7F156071C1C2}"/>
                </a:ext>
              </a:extLst>
            </p:cNvPr>
            <p:cNvSpPr/>
            <p:nvPr/>
          </p:nvSpPr>
          <p:spPr>
            <a:xfrm>
              <a:off x="4878767" y="4861429"/>
              <a:ext cx="2524114" cy="1221575"/>
            </a:xfrm>
            <a:prstGeom prst="parallelogram">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包括训练的步长，学习比率，初始化参数等</a:t>
              </a:r>
              <a:endParaRPr lang="en-US" altLang="zh-CN" sz="1200" dirty="0">
                <a:solidFill>
                  <a:schemeClr val="tx1"/>
                </a:solidFill>
              </a:endParaRPr>
            </a:p>
          </p:txBody>
        </p:sp>
        <p:sp>
          <p:nvSpPr>
            <p:cNvPr id="25" name="平行四边形 24">
              <a:extLst>
                <a:ext uri="{FF2B5EF4-FFF2-40B4-BE49-F238E27FC236}">
                  <a16:creationId xmlns:a16="http://schemas.microsoft.com/office/drawing/2014/main" id="{E750DA6F-7973-AB42-90D9-A4C9E844EFA6}"/>
                </a:ext>
              </a:extLst>
            </p:cNvPr>
            <p:cNvSpPr/>
            <p:nvPr/>
          </p:nvSpPr>
          <p:spPr>
            <a:xfrm>
              <a:off x="8627181" y="4861429"/>
              <a:ext cx="2524114" cy="1221575"/>
            </a:xfrm>
            <a:prstGeom prst="parallelogram">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模型生成后，在生产环境预测结果，并再依据结果再次循环训练修正模型</a:t>
              </a:r>
              <a:endParaRPr lang="en-US" altLang="zh-CN" sz="1200" dirty="0">
                <a:solidFill>
                  <a:schemeClr val="tx1"/>
                </a:solidFill>
              </a:endParaRPr>
            </a:p>
          </p:txBody>
        </p:sp>
        <p:sp>
          <p:nvSpPr>
            <p:cNvPr id="26" name="平行四边形 25">
              <a:extLst>
                <a:ext uri="{FF2B5EF4-FFF2-40B4-BE49-F238E27FC236}">
                  <a16:creationId xmlns:a16="http://schemas.microsoft.com/office/drawing/2014/main" id="{B065285E-F21A-BC4E-A9D3-721F4C907A2B}"/>
                </a:ext>
              </a:extLst>
            </p:cNvPr>
            <p:cNvSpPr/>
            <p:nvPr/>
          </p:nvSpPr>
          <p:spPr>
            <a:xfrm>
              <a:off x="1130355" y="4198654"/>
              <a:ext cx="1717735" cy="653256"/>
            </a:xfrm>
            <a:prstGeom prst="parallelogram">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accent1"/>
                  </a:solidFill>
                </a:rPr>
                <a:t>模型评估</a:t>
              </a:r>
            </a:p>
          </p:txBody>
        </p:sp>
        <p:sp>
          <p:nvSpPr>
            <p:cNvPr id="27" name="右箭头 26">
              <a:extLst>
                <a:ext uri="{FF2B5EF4-FFF2-40B4-BE49-F238E27FC236}">
                  <a16:creationId xmlns:a16="http://schemas.microsoft.com/office/drawing/2014/main" id="{4CAD200B-C32B-A34B-A52A-9269E49549CF}"/>
                </a:ext>
              </a:extLst>
            </p:cNvPr>
            <p:cNvSpPr/>
            <p:nvPr/>
          </p:nvSpPr>
          <p:spPr>
            <a:xfrm>
              <a:off x="4035104" y="4297577"/>
              <a:ext cx="463027" cy="455412"/>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28" name="平行四边形 27">
              <a:extLst>
                <a:ext uri="{FF2B5EF4-FFF2-40B4-BE49-F238E27FC236}">
                  <a16:creationId xmlns:a16="http://schemas.microsoft.com/office/drawing/2014/main" id="{69B1687F-8901-3C41-9CB4-CF3949ACE2B6}"/>
                </a:ext>
              </a:extLst>
            </p:cNvPr>
            <p:cNvSpPr/>
            <p:nvPr/>
          </p:nvSpPr>
          <p:spPr>
            <a:xfrm>
              <a:off x="4878767" y="4198654"/>
              <a:ext cx="1717735" cy="653256"/>
            </a:xfrm>
            <a:prstGeom prst="parallelogram">
              <a:avLst/>
            </a:prstGeom>
            <a:solidFill>
              <a:schemeClr val="tx1">
                <a:lumMod val="50000"/>
                <a:lumOff val="5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tx1"/>
                  </a:solidFill>
                </a:rPr>
                <a:t>参数调优</a:t>
              </a:r>
            </a:p>
          </p:txBody>
        </p:sp>
        <p:sp>
          <p:nvSpPr>
            <p:cNvPr id="29" name="右箭头 28">
              <a:extLst>
                <a:ext uri="{FF2B5EF4-FFF2-40B4-BE49-F238E27FC236}">
                  <a16:creationId xmlns:a16="http://schemas.microsoft.com/office/drawing/2014/main" id="{605693F7-E93B-9A40-9D97-C129E7BB5272}"/>
                </a:ext>
              </a:extLst>
            </p:cNvPr>
            <p:cNvSpPr/>
            <p:nvPr/>
          </p:nvSpPr>
          <p:spPr>
            <a:xfrm>
              <a:off x="7783516" y="4297577"/>
              <a:ext cx="463027" cy="455412"/>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30" name="平行四边形 29">
              <a:extLst>
                <a:ext uri="{FF2B5EF4-FFF2-40B4-BE49-F238E27FC236}">
                  <a16:creationId xmlns:a16="http://schemas.microsoft.com/office/drawing/2014/main" id="{C7179733-F7B1-B041-B79C-12F9DC95427F}"/>
                </a:ext>
              </a:extLst>
            </p:cNvPr>
            <p:cNvSpPr/>
            <p:nvPr/>
          </p:nvSpPr>
          <p:spPr>
            <a:xfrm>
              <a:off x="8627181" y="4198654"/>
              <a:ext cx="1717735" cy="653256"/>
            </a:xfrm>
            <a:prstGeom prst="parallelogram">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accent1"/>
                  </a:solidFill>
                </a:rPr>
                <a:t>应用预测</a:t>
              </a:r>
            </a:p>
          </p:txBody>
        </p:sp>
      </p:grpSp>
    </p:spTree>
    <p:extLst>
      <p:ext uri="{BB962C8B-B14F-4D97-AF65-F5344CB8AC3E}">
        <p14:creationId xmlns:p14="http://schemas.microsoft.com/office/powerpoint/2010/main" val="1539323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9C7B5B8-5D72-D640-8FD2-784F9D366FAD}"/>
              </a:ext>
            </a:extLst>
          </p:cNvPr>
          <p:cNvPicPr>
            <a:picLocks noChangeAspect="1"/>
          </p:cNvPicPr>
          <p:nvPr/>
        </p:nvPicPr>
        <p:blipFill>
          <a:blip r:embed="rId2"/>
          <a:stretch>
            <a:fillRect/>
          </a:stretch>
        </p:blipFill>
        <p:spPr>
          <a:xfrm>
            <a:off x="669924" y="3970344"/>
            <a:ext cx="7264400" cy="2641600"/>
          </a:xfrm>
          <a:prstGeom prst="rect">
            <a:avLst/>
          </a:prstGeom>
        </p:spPr>
      </p:pic>
      <p:sp>
        <p:nvSpPr>
          <p:cNvPr id="2" name="页脚占位符 1">
            <a:extLst>
              <a:ext uri="{FF2B5EF4-FFF2-40B4-BE49-F238E27FC236}">
                <a16:creationId xmlns:a16="http://schemas.microsoft.com/office/drawing/2014/main" id="{0DDAAC7E-C378-364B-974B-4573EE1DE161}"/>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FD1A9E4B-F977-CD43-AFDA-5777828360DB}"/>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4" name="内容占位符 3">
            <a:extLst>
              <a:ext uri="{FF2B5EF4-FFF2-40B4-BE49-F238E27FC236}">
                <a16:creationId xmlns:a16="http://schemas.microsoft.com/office/drawing/2014/main" id="{C46B019D-272B-FF4D-806A-FA2A6A22F55B}"/>
              </a:ext>
            </a:extLst>
          </p:cNvPr>
          <p:cNvSpPr>
            <a:spLocks noGrp="1"/>
          </p:cNvSpPr>
          <p:nvPr>
            <p:ph idx="1"/>
          </p:nvPr>
        </p:nvSpPr>
        <p:spPr/>
        <p:txBody>
          <a:bodyPr/>
          <a:lstStyle/>
          <a:p>
            <a:endParaRPr kumimoji="1" lang="en-US" altLang="zh-CN" dirty="0"/>
          </a:p>
          <a:p>
            <a:r>
              <a:rPr kumimoji="1" lang="en-US" altLang="zh-CN" dirty="0"/>
              <a:t>RNN</a:t>
            </a:r>
            <a:r>
              <a:rPr kumimoji="1" lang="zh-CN" altLang="en-US" dirty="0"/>
              <a:t> </a:t>
            </a:r>
            <a:r>
              <a:rPr kumimoji="1" lang="en-US" altLang="zh-CN" dirty="0"/>
              <a:t>vs</a:t>
            </a:r>
            <a:r>
              <a:rPr kumimoji="1" lang="zh-CN" altLang="en-US" dirty="0"/>
              <a:t> </a:t>
            </a:r>
            <a:r>
              <a:rPr kumimoji="1" lang="en-US" altLang="zh-CN" dirty="0"/>
              <a:t>LSTM</a:t>
            </a:r>
            <a:r>
              <a:rPr kumimoji="1" lang="zh-CN" altLang="en-US" dirty="0"/>
              <a:t> </a:t>
            </a:r>
            <a:r>
              <a:rPr kumimoji="1" lang="en-US" altLang="zh-CN" dirty="0"/>
              <a:t>vs</a:t>
            </a:r>
            <a:r>
              <a:rPr kumimoji="1" lang="zh-CN" altLang="en-US" dirty="0"/>
              <a:t> </a:t>
            </a:r>
            <a:r>
              <a:rPr kumimoji="1" lang="en-US" altLang="zh-CN" dirty="0"/>
              <a:t>GRU</a:t>
            </a:r>
            <a:r>
              <a:rPr kumimoji="1" lang="zh-CN" altLang="en-US" dirty="0"/>
              <a:t> 验证学习</a:t>
            </a:r>
            <a:endParaRPr kumimoji="1" lang="en-US" altLang="zh-CN" dirty="0"/>
          </a:p>
          <a:p>
            <a:endParaRPr kumimoji="1" lang="en-US" altLang="zh-CN" dirty="0"/>
          </a:p>
          <a:p>
            <a:r>
              <a:rPr kumimoji="1" lang="zh-CN" altLang="en-US" dirty="0"/>
              <a:t>深度学习生产环境架构学习</a:t>
            </a:r>
            <a:endParaRPr kumimoji="1" lang="en-US" altLang="zh-CN" dirty="0"/>
          </a:p>
        </p:txBody>
      </p:sp>
      <p:sp>
        <p:nvSpPr>
          <p:cNvPr id="5" name="标题 4">
            <a:extLst>
              <a:ext uri="{FF2B5EF4-FFF2-40B4-BE49-F238E27FC236}">
                <a16:creationId xmlns:a16="http://schemas.microsoft.com/office/drawing/2014/main" id="{3B54AB58-3ECE-0C45-8D73-06DBFFA39FF2}"/>
              </a:ext>
            </a:extLst>
          </p:cNvPr>
          <p:cNvSpPr>
            <a:spLocks noGrp="1"/>
          </p:cNvSpPr>
          <p:nvPr>
            <p:ph type="title"/>
          </p:nvPr>
        </p:nvSpPr>
        <p:spPr/>
        <p:txBody>
          <a:bodyPr/>
          <a:lstStyle/>
          <a:p>
            <a:r>
              <a:rPr kumimoji="1" lang="zh-CN" altLang="en-US" dirty="0"/>
              <a:t>深度学习预测模型研究</a:t>
            </a:r>
          </a:p>
        </p:txBody>
      </p:sp>
      <p:pic>
        <p:nvPicPr>
          <p:cNvPr id="6" name="图片 5">
            <a:extLst>
              <a:ext uri="{FF2B5EF4-FFF2-40B4-BE49-F238E27FC236}">
                <a16:creationId xmlns:a16="http://schemas.microsoft.com/office/drawing/2014/main" id="{AF0C25FE-276B-6442-AFCB-F5DEE04947E6}"/>
              </a:ext>
            </a:extLst>
          </p:cNvPr>
          <p:cNvPicPr>
            <a:picLocks noChangeAspect="1"/>
          </p:cNvPicPr>
          <p:nvPr/>
        </p:nvPicPr>
        <p:blipFill>
          <a:blip r:embed="rId3"/>
          <a:stretch>
            <a:fillRect/>
          </a:stretch>
        </p:blipFill>
        <p:spPr>
          <a:xfrm>
            <a:off x="6900742" y="1059507"/>
            <a:ext cx="4352938" cy="3269781"/>
          </a:xfrm>
          <a:prstGeom prst="rect">
            <a:avLst/>
          </a:prstGeom>
        </p:spPr>
      </p:pic>
    </p:spTree>
    <p:extLst>
      <p:ext uri="{BB962C8B-B14F-4D97-AF65-F5344CB8AC3E}">
        <p14:creationId xmlns:p14="http://schemas.microsoft.com/office/powerpoint/2010/main" val="264676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FBE13F2-AB3D-F64B-B94A-2D6F88FA268C}"/>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F0BBB1BD-3B9E-CB4A-BC5E-79628DE26845}"/>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4" name="内容占位符 3">
            <a:extLst>
              <a:ext uri="{FF2B5EF4-FFF2-40B4-BE49-F238E27FC236}">
                <a16:creationId xmlns:a16="http://schemas.microsoft.com/office/drawing/2014/main" id="{4857A535-3685-354A-9F14-C35F80F3F2A0}"/>
              </a:ext>
            </a:extLst>
          </p:cNvPr>
          <p:cNvSpPr>
            <a:spLocks noGrp="1"/>
          </p:cNvSpPr>
          <p:nvPr>
            <p:ph idx="1"/>
          </p:nvPr>
        </p:nvSpPr>
        <p:spPr/>
        <p:txBody>
          <a:bodyPr/>
          <a:lstStyle/>
          <a:p>
            <a:r>
              <a:rPr kumimoji="1" lang="en-US" altLang="zh-CN" dirty="0"/>
              <a:t>Kappa</a:t>
            </a:r>
            <a:r>
              <a:rPr kumimoji="1" lang="zh-CN" altLang="en-US" dirty="0"/>
              <a:t>架构</a:t>
            </a:r>
            <a:endParaRPr kumimoji="1" lang="en-US" altLang="zh-CN" dirty="0"/>
          </a:p>
          <a:p>
            <a:pPr lvl="1"/>
            <a:r>
              <a:rPr kumimoji="1" lang="zh-CN" altLang="en-US" dirty="0"/>
              <a:t>纯实时流数仓架构</a:t>
            </a:r>
            <a:endParaRPr kumimoji="1" lang="en-US" altLang="zh-CN" dirty="0"/>
          </a:p>
          <a:p>
            <a:r>
              <a:rPr kumimoji="1" lang="en-US" altLang="zh-CN" dirty="0"/>
              <a:t>Lambda</a:t>
            </a:r>
            <a:r>
              <a:rPr kumimoji="1" lang="zh-CN" altLang="en-US" dirty="0"/>
              <a:t>架构</a:t>
            </a:r>
            <a:endParaRPr kumimoji="1" lang="en-US" altLang="zh-CN" dirty="0"/>
          </a:p>
          <a:p>
            <a:pPr lvl="1"/>
            <a:r>
              <a:rPr kumimoji="1" lang="zh-CN" altLang="en-US" dirty="0"/>
              <a:t>离线实时数仓架构</a:t>
            </a:r>
            <a:endParaRPr kumimoji="1" lang="en-US" altLang="zh-CN" dirty="0"/>
          </a:p>
          <a:p>
            <a:r>
              <a:rPr kumimoji="1" lang="zh-CN" altLang="en-US" dirty="0"/>
              <a:t>实时</a:t>
            </a:r>
            <a:r>
              <a:rPr kumimoji="1" lang="en-US" altLang="zh-CN" dirty="0"/>
              <a:t>OLAP</a:t>
            </a:r>
            <a:r>
              <a:rPr kumimoji="1" lang="zh-CN" altLang="en-US" dirty="0"/>
              <a:t>变体架构</a:t>
            </a:r>
            <a:endParaRPr kumimoji="1" lang="en-US" altLang="zh-CN" dirty="0"/>
          </a:p>
          <a:p>
            <a:pPr lvl="1"/>
            <a:r>
              <a:rPr kumimoji="1" lang="en-US" altLang="zh-CN" dirty="0"/>
              <a:t>Kappa</a:t>
            </a:r>
            <a:r>
              <a:rPr kumimoji="1" lang="zh-CN" altLang="en-US" dirty="0"/>
              <a:t>变体，</a:t>
            </a:r>
            <a:r>
              <a:rPr kumimoji="1" lang="en-US" altLang="zh-CN" dirty="0" err="1"/>
              <a:t>olap</a:t>
            </a:r>
            <a:r>
              <a:rPr kumimoji="1" lang="zh-CN" altLang="en-US" dirty="0"/>
              <a:t>承担聚合计算</a:t>
            </a:r>
          </a:p>
        </p:txBody>
      </p:sp>
      <p:sp>
        <p:nvSpPr>
          <p:cNvPr id="5" name="标题 4">
            <a:extLst>
              <a:ext uri="{FF2B5EF4-FFF2-40B4-BE49-F238E27FC236}">
                <a16:creationId xmlns:a16="http://schemas.microsoft.com/office/drawing/2014/main" id="{2F5D3ADE-3FC6-5F49-A160-FFF405A81484}"/>
              </a:ext>
            </a:extLst>
          </p:cNvPr>
          <p:cNvSpPr>
            <a:spLocks noGrp="1"/>
          </p:cNvSpPr>
          <p:nvPr>
            <p:ph type="title"/>
          </p:nvPr>
        </p:nvSpPr>
        <p:spPr/>
        <p:txBody>
          <a:bodyPr/>
          <a:lstStyle/>
          <a:p>
            <a:r>
              <a:rPr kumimoji="1" lang="zh-CN" altLang="en-US" dirty="0"/>
              <a:t>大数据架构研究</a:t>
            </a:r>
          </a:p>
        </p:txBody>
      </p:sp>
      <p:pic>
        <p:nvPicPr>
          <p:cNvPr id="6" name="Picture 4" descr="图片">
            <a:extLst>
              <a:ext uri="{FF2B5EF4-FFF2-40B4-BE49-F238E27FC236}">
                <a16:creationId xmlns:a16="http://schemas.microsoft.com/office/drawing/2014/main" id="{64F88F5E-76A0-AF4A-AE17-618D56A4AB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327" y="3957552"/>
            <a:ext cx="5436128" cy="23507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图片">
            <a:extLst>
              <a:ext uri="{FF2B5EF4-FFF2-40B4-BE49-F238E27FC236}">
                <a16:creationId xmlns:a16="http://schemas.microsoft.com/office/drawing/2014/main" id="{9E3F755F-C7ED-3942-8FF1-E17816F6F7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504" y="3842527"/>
            <a:ext cx="5813169" cy="20936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图片">
            <a:extLst>
              <a:ext uri="{FF2B5EF4-FFF2-40B4-BE49-F238E27FC236}">
                <a16:creationId xmlns:a16="http://schemas.microsoft.com/office/drawing/2014/main" id="{FF2E7B55-BE62-9B4C-BC76-3389EB8770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503" y="1518504"/>
            <a:ext cx="5813169" cy="2093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515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研究</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成果</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mn-ea"/>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解题</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
        <p:nvSpPr>
          <p:cNvPr id="9" name="圆角矩形 140">
            <a:extLst>
              <a:ext uri="{FF2B5EF4-FFF2-40B4-BE49-F238E27FC236}">
                <a16:creationId xmlns:a16="http://schemas.microsoft.com/office/drawing/2014/main" id="{334FF0BD-9634-0D4F-835E-0B8AEF1C5287}"/>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收获</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Tree>
    <p:extLst>
      <p:ext uri="{BB962C8B-B14F-4D97-AF65-F5344CB8AC3E}">
        <p14:creationId xmlns:p14="http://schemas.microsoft.com/office/powerpoint/2010/main" val="996419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D2748A-85B6-C341-AE99-E41B43F1C06B}"/>
              </a:ext>
            </a:extLst>
          </p:cNvPr>
          <p:cNvSpPr>
            <a:spLocks noGrp="1"/>
          </p:cNvSpPr>
          <p:nvPr>
            <p:ph type="title"/>
          </p:nvPr>
        </p:nvSpPr>
        <p:spPr/>
        <p:txBody>
          <a:bodyPr/>
          <a:lstStyle/>
          <a:p>
            <a:r>
              <a:rPr kumimoji="1" lang="zh-CN" altLang="en-US" dirty="0"/>
              <a:t>课题级整体技术架构</a:t>
            </a:r>
          </a:p>
        </p:txBody>
      </p:sp>
      <p:sp>
        <p:nvSpPr>
          <p:cNvPr id="4" name="页脚占位符 3">
            <a:extLst>
              <a:ext uri="{FF2B5EF4-FFF2-40B4-BE49-F238E27FC236}">
                <a16:creationId xmlns:a16="http://schemas.microsoft.com/office/drawing/2014/main" id="{1A5921ED-760A-704B-98C7-1548B8C5D79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22FC8D3A-D094-AD4E-BE64-76E74C21D2B3}"/>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grpSp>
        <p:nvGrpSpPr>
          <p:cNvPr id="8" name="组合 7">
            <a:extLst>
              <a:ext uri="{FF2B5EF4-FFF2-40B4-BE49-F238E27FC236}">
                <a16:creationId xmlns:a16="http://schemas.microsoft.com/office/drawing/2014/main" id="{330033CC-C352-5F45-8043-FDBAA2706144}"/>
              </a:ext>
            </a:extLst>
          </p:cNvPr>
          <p:cNvGrpSpPr/>
          <p:nvPr/>
        </p:nvGrpSpPr>
        <p:grpSpPr>
          <a:xfrm>
            <a:off x="1534947" y="1155969"/>
            <a:ext cx="8495948" cy="4931304"/>
            <a:chOff x="1534947" y="1155969"/>
            <a:chExt cx="8495948" cy="4931304"/>
          </a:xfrm>
        </p:grpSpPr>
        <p:sp>
          <p:nvSpPr>
            <p:cNvPr id="7" name="矩形 6">
              <a:extLst>
                <a:ext uri="{FF2B5EF4-FFF2-40B4-BE49-F238E27FC236}">
                  <a16:creationId xmlns:a16="http://schemas.microsoft.com/office/drawing/2014/main" id="{D501920C-0FF7-C54D-B81D-F2F29A13CFC8}"/>
                </a:ext>
              </a:extLst>
            </p:cNvPr>
            <p:cNvSpPr/>
            <p:nvPr/>
          </p:nvSpPr>
          <p:spPr>
            <a:xfrm>
              <a:off x="3461221" y="2549034"/>
              <a:ext cx="1464472" cy="4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数据适配器</a:t>
              </a:r>
            </a:p>
          </p:txBody>
        </p:sp>
        <p:sp>
          <p:nvSpPr>
            <p:cNvPr id="14" name="圆角矩形 6">
              <a:extLst>
                <a:ext uri="{FF2B5EF4-FFF2-40B4-BE49-F238E27FC236}">
                  <a16:creationId xmlns:a16="http://schemas.microsoft.com/office/drawing/2014/main" id="{A41A84D3-446D-3940-834E-AD415F505C56}"/>
                </a:ext>
              </a:extLst>
            </p:cNvPr>
            <p:cNvSpPr/>
            <p:nvPr/>
          </p:nvSpPr>
          <p:spPr bwMode="auto">
            <a:xfrm>
              <a:off x="2054045" y="5010565"/>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32" name="流程图: 磁盘 36">
              <a:extLst>
                <a:ext uri="{FF2B5EF4-FFF2-40B4-BE49-F238E27FC236}">
                  <a16:creationId xmlns:a16="http://schemas.microsoft.com/office/drawing/2014/main" id="{98F11F27-9088-CC42-AC78-34CBA88C9649}"/>
                </a:ext>
              </a:extLst>
            </p:cNvPr>
            <p:cNvSpPr/>
            <p:nvPr/>
          </p:nvSpPr>
          <p:spPr>
            <a:xfrm>
              <a:off x="2207734" y="5430416"/>
              <a:ext cx="981596" cy="528069"/>
            </a:xfrm>
            <a:prstGeom prst="flowChartMagneticDisk">
              <a:avLst/>
            </a:prstGeom>
            <a:solidFill>
              <a:schemeClr val="accent1">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clickhouse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3" name="流程图: 磁盘 36">
              <a:extLst>
                <a:ext uri="{FF2B5EF4-FFF2-40B4-BE49-F238E27FC236}">
                  <a16:creationId xmlns:a16="http://schemas.microsoft.com/office/drawing/2014/main" id="{49A372E3-36E7-9248-B8C5-01362D16E0A7}"/>
                </a:ext>
              </a:extLst>
            </p:cNvPr>
            <p:cNvSpPr/>
            <p:nvPr/>
          </p:nvSpPr>
          <p:spPr>
            <a:xfrm>
              <a:off x="4342688" y="5420846"/>
              <a:ext cx="981596" cy="538549"/>
            </a:xfrm>
            <a:prstGeom prst="flowChartMagneticDisk">
              <a:avLst/>
            </a:prstGeom>
            <a:solidFill>
              <a:srgbClr val="7030A0">
                <a:alpha val="40000"/>
              </a:srgb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1" name="流程图: 磁盘 36">
              <a:extLst>
                <a:ext uri="{FF2B5EF4-FFF2-40B4-BE49-F238E27FC236}">
                  <a16:creationId xmlns:a16="http://schemas.microsoft.com/office/drawing/2014/main" id="{4C51C39A-8D50-B941-9305-593DCDBDC130}"/>
                </a:ext>
              </a:extLst>
            </p:cNvPr>
            <p:cNvSpPr/>
            <p:nvPr/>
          </p:nvSpPr>
          <p:spPr>
            <a:xfrm>
              <a:off x="3275211" y="5419936"/>
              <a:ext cx="981596" cy="538549"/>
            </a:xfrm>
            <a:prstGeom prst="flowChartMagneticDisk">
              <a:avLst/>
            </a:prstGeom>
            <a:solidFill>
              <a:schemeClr val="accent4">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elasticsearch</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nvGrpSpPr>
            <p:cNvPr id="2" name="组合 1">
              <a:extLst>
                <a:ext uri="{FF2B5EF4-FFF2-40B4-BE49-F238E27FC236}">
                  <a16:creationId xmlns:a16="http://schemas.microsoft.com/office/drawing/2014/main" id="{B70F9AF4-80B7-D34C-A037-98693761C44A}"/>
                </a:ext>
              </a:extLst>
            </p:cNvPr>
            <p:cNvGrpSpPr/>
            <p:nvPr/>
          </p:nvGrpSpPr>
          <p:grpSpPr>
            <a:xfrm>
              <a:off x="2023515" y="1282533"/>
              <a:ext cx="7820214" cy="699470"/>
              <a:chOff x="1569516" y="1226265"/>
              <a:chExt cx="7820214" cy="947552"/>
            </a:xfrm>
          </p:grpSpPr>
          <p:sp>
            <p:nvSpPr>
              <p:cNvPr id="16" name="圆角矩形 8">
                <a:extLst>
                  <a:ext uri="{FF2B5EF4-FFF2-40B4-BE49-F238E27FC236}">
                    <a16:creationId xmlns:a16="http://schemas.microsoft.com/office/drawing/2014/main" id="{4032FCD4-6492-1D43-9E6C-BA427F6853DE}"/>
                  </a:ext>
                </a:extLst>
              </p:cNvPr>
              <p:cNvSpPr/>
              <p:nvPr/>
            </p:nvSpPr>
            <p:spPr bwMode="auto">
              <a:xfrm>
                <a:off x="1569516" y="1226265"/>
                <a:ext cx="7820214" cy="947552"/>
              </a:xfrm>
              <a:prstGeom prst="roundRect">
                <a:avLst>
                  <a:gd name="adj" fmla="val 5346"/>
                </a:avLst>
              </a:prstGeom>
              <a:solidFill>
                <a:schemeClr val="accent1">
                  <a:alpha val="40000"/>
                </a:schemeClr>
              </a:solidFill>
              <a:ln w="12700">
                <a:solidFill>
                  <a:schemeClr val="accent1"/>
                </a:solidFill>
                <a:headEnd/>
                <a:tailEnd/>
              </a:ln>
            </p:spPr>
            <p:style>
              <a:lnRef idx="3">
                <a:schemeClr val="lt1"/>
              </a:lnRef>
              <a:fillRef idx="1">
                <a:schemeClr val="accent1"/>
              </a:fillRef>
              <a:effectRef idx="1">
                <a:schemeClr val="accent1"/>
              </a:effectRef>
              <a:fontRef idx="minor">
                <a:schemeClr val="lt1"/>
              </a:fontRef>
            </p:style>
            <p:txBody>
              <a:bodyPr vert="horz" wrap="square" lIns="89843" tIns="44922" rIns="89843" bIns="44922" numCol="1" rtlCol="0" anchor="ctr" anchorCtr="0" compatLnSpc="1">
                <a:prstTxWarp prst="textNoShape">
                  <a:avLst/>
                </a:prstTxWarp>
              </a:bodyPr>
              <a:lstStyle/>
              <a:p>
                <a:endPar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圆角矩形 35">
                <a:extLst>
                  <a:ext uri="{FF2B5EF4-FFF2-40B4-BE49-F238E27FC236}">
                    <a16:creationId xmlns:a16="http://schemas.microsoft.com/office/drawing/2014/main" id="{B68BDB17-EF88-DE44-AB5B-B32190E08E42}"/>
                  </a:ext>
                </a:extLst>
              </p:cNvPr>
              <p:cNvSpPr/>
              <p:nvPr/>
            </p:nvSpPr>
            <p:spPr>
              <a:xfrm>
                <a:off x="2311109" y="12911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建筑能耗</a:t>
                </a:r>
              </a:p>
            </p:txBody>
          </p:sp>
          <p:sp>
            <p:nvSpPr>
              <p:cNvPr id="44" name="圆角矩形 36">
                <a:extLst>
                  <a:ext uri="{FF2B5EF4-FFF2-40B4-BE49-F238E27FC236}">
                    <a16:creationId xmlns:a16="http://schemas.microsoft.com/office/drawing/2014/main" id="{354B184B-FA77-8F42-A957-6A4978B5C275}"/>
                  </a:ext>
                </a:extLst>
              </p:cNvPr>
              <p:cNvSpPr/>
              <p:nvPr/>
            </p:nvSpPr>
            <p:spPr>
              <a:xfrm>
                <a:off x="2311109"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城市安防</a:t>
                </a:r>
              </a:p>
            </p:txBody>
          </p:sp>
          <p:sp>
            <p:nvSpPr>
              <p:cNvPr id="55" name="圆角矩形 35">
                <a:extLst>
                  <a:ext uri="{FF2B5EF4-FFF2-40B4-BE49-F238E27FC236}">
                    <a16:creationId xmlns:a16="http://schemas.microsoft.com/office/drawing/2014/main" id="{2BED9FA6-113D-B24F-AEB5-5FC19CE1F387}"/>
                  </a:ext>
                </a:extLst>
              </p:cNvPr>
              <p:cNvSpPr/>
              <p:nvPr/>
            </p:nvSpPr>
            <p:spPr>
              <a:xfrm>
                <a:off x="3923216" y="12898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a:t>
                </a:r>
              </a:p>
            </p:txBody>
          </p:sp>
          <p:sp>
            <p:nvSpPr>
              <p:cNvPr id="56" name="圆角矩形 36">
                <a:extLst>
                  <a:ext uri="{FF2B5EF4-FFF2-40B4-BE49-F238E27FC236}">
                    <a16:creationId xmlns:a16="http://schemas.microsoft.com/office/drawing/2014/main" id="{DC5CCFB0-14D1-6F42-B0D5-5CF76DC7A9B3}"/>
                  </a:ext>
                </a:extLst>
              </p:cNvPr>
              <p:cNvSpPr/>
              <p:nvPr/>
            </p:nvSpPr>
            <p:spPr>
              <a:xfrm>
                <a:off x="3925357"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水利</a:t>
                </a:r>
              </a:p>
            </p:txBody>
          </p:sp>
          <p:sp>
            <p:nvSpPr>
              <p:cNvPr id="57" name="圆角矩形 35">
                <a:extLst>
                  <a:ext uri="{FF2B5EF4-FFF2-40B4-BE49-F238E27FC236}">
                    <a16:creationId xmlns:a16="http://schemas.microsoft.com/office/drawing/2014/main" id="{62B3096B-3BB2-B147-BDFC-DCFE157348CA}"/>
                  </a:ext>
                </a:extLst>
              </p:cNvPr>
              <p:cNvSpPr/>
              <p:nvPr/>
            </p:nvSpPr>
            <p:spPr>
              <a:xfrm>
                <a:off x="5602001" y="1298737"/>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路网</a:t>
                </a:r>
              </a:p>
            </p:txBody>
          </p:sp>
          <p:sp>
            <p:nvSpPr>
              <p:cNvPr id="61" name="圆角矩形 36">
                <a:extLst>
                  <a:ext uri="{FF2B5EF4-FFF2-40B4-BE49-F238E27FC236}">
                    <a16:creationId xmlns:a16="http://schemas.microsoft.com/office/drawing/2014/main" id="{2D69E1E9-979F-6A41-9F51-82B63F6AE2A1}"/>
                  </a:ext>
                </a:extLst>
              </p:cNvPr>
              <p:cNvSpPr/>
              <p:nvPr/>
            </p:nvSpPr>
            <p:spPr>
              <a:xfrm>
                <a:off x="5602001" y="176867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生态</a:t>
                </a:r>
              </a:p>
            </p:txBody>
          </p:sp>
          <p:sp>
            <p:nvSpPr>
              <p:cNvPr id="63" name="圆角矩形 35">
                <a:extLst>
                  <a:ext uri="{FF2B5EF4-FFF2-40B4-BE49-F238E27FC236}">
                    <a16:creationId xmlns:a16="http://schemas.microsoft.com/office/drawing/2014/main" id="{DB685CC2-ACD1-9D48-8586-552217F5D78D}"/>
                  </a:ext>
                </a:extLst>
              </p:cNvPr>
              <p:cNvSpPr/>
              <p:nvPr/>
            </p:nvSpPr>
            <p:spPr>
              <a:xfrm>
                <a:off x="7278645" y="1294526"/>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交通</a:t>
                </a:r>
              </a:p>
            </p:txBody>
          </p:sp>
          <p:sp>
            <p:nvSpPr>
              <p:cNvPr id="64" name="圆角矩形 36">
                <a:extLst>
                  <a:ext uri="{FF2B5EF4-FFF2-40B4-BE49-F238E27FC236}">
                    <a16:creationId xmlns:a16="http://schemas.microsoft.com/office/drawing/2014/main" id="{8DEAD868-4E9F-7F4D-A00F-33C5A47455F1}"/>
                  </a:ext>
                </a:extLst>
              </p:cNvPr>
              <p:cNvSpPr/>
              <p:nvPr/>
            </p:nvSpPr>
            <p:spPr>
              <a:xfrm>
                <a:off x="7278645" y="1764468"/>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管网</a:t>
                </a:r>
              </a:p>
            </p:txBody>
          </p:sp>
        </p:grpSp>
        <p:grpSp>
          <p:nvGrpSpPr>
            <p:cNvPr id="76" name="组合 75">
              <a:extLst>
                <a:ext uri="{FF2B5EF4-FFF2-40B4-BE49-F238E27FC236}">
                  <a16:creationId xmlns:a16="http://schemas.microsoft.com/office/drawing/2014/main" id="{16076EBF-DF2E-454B-8132-24380337AF5E}"/>
                </a:ext>
              </a:extLst>
            </p:cNvPr>
            <p:cNvGrpSpPr/>
            <p:nvPr/>
          </p:nvGrpSpPr>
          <p:grpSpPr>
            <a:xfrm>
              <a:off x="5932839" y="3566369"/>
              <a:ext cx="3936090" cy="982955"/>
              <a:chOff x="5843713" y="3613906"/>
              <a:chExt cx="4316338" cy="982955"/>
            </a:xfrm>
          </p:grpSpPr>
          <p:sp>
            <p:nvSpPr>
              <p:cNvPr id="20" name="圆角矩形 12">
                <a:extLst>
                  <a:ext uri="{FF2B5EF4-FFF2-40B4-BE49-F238E27FC236}">
                    <a16:creationId xmlns:a16="http://schemas.microsoft.com/office/drawing/2014/main" id="{FF2BAED7-E904-3C4B-B062-C5FD284B3266}"/>
                  </a:ext>
                </a:extLst>
              </p:cNvPr>
              <p:cNvSpPr/>
              <p:nvPr/>
            </p:nvSpPr>
            <p:spPr>
              <a:xfrm>
                <a:off x="6238912" y="3730600"/>
                <a:ext cx="1486409"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59" name="矩形 58">
                <a:extLst>
                  <a:ext uri="{FF2B5EF4-FFF2-40B4-BE49-F238E27FC236}">
                    <a16:creationId xmlns:a16="http://schemas.microsoft.com/office/drawing/2014/main" id="{411B49D3-4EA0-9A46-B7DA-C0232EAF616C}"/>
                  </a:ext>
                </a:extLst>
              </p:cNvPr>
              <p:cNvSpPr/>
              <p:nvPr/>
            </p:nvSpPr>
            <p:spPr>
              <a:xfrm flipH="1">
                <a:off x="5843713" y="3613906"/>
                <a:ext cx="4316338" cy="98295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6" name="圆角矩形 12">
                <a:extLst>
                  <a:ext uri="{FF2B5EF4-FFF2-40B4-BE49-F238E27FC236}">
                    <a16:creationId xmlns:a16="http://schemas.microsoft.com/office/drawing/2014/main" id="{4EDF3186-744C-CB46-8AE4-60A9EF9C3EF8}"/>
                  </a:ext>
                </a:extLst>
              </p:cNvPr>
              <p:cNvSpPr/>
              <p:nvPr/>
            </p:nvSpPr>
            <p:spPr>
              <a:xfrm>
                <a:off x="8197196" y="3732609"/>
                <a:ext cx="1486409"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77" name="圆角矩形 6">
              <a:extLst>
                <a:ext uri="{FF2B5EF4-FFF2-40B4-BE49-F238E27FC236}">
                  <a16:creationId xmlns:a16="http://schemas.microsoft.com/office/drawing/2014/main" id="{3036928A-590A-D547-AD94-87D5FEDECD88}"/>
                </a:ext>
              </a:extLst>
            </p:cNvPr>
            <p:cNvSpPr/>
            <p:nvPr/>
          </p:nvSpPr>
          <p:spPr bwMode="auto">
            <a:xfrm>
              <a:off x="6500375" y="5005492"/>
              <a:ext cx="1446280"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8" name="文本框 77">
              <a:extLst>
                <a:ext uri="{FF2B5EF4-FFF2-40B4-BE49-F238E27FC236}">
                  <a16:creationId xmlns:a16="http://schemas.microsoft.com/office/drawing/2014/main" id="{873FF5E3-6E83-194C-9998-410EE94D0470}"/>
                </a:ext>
              </a:extLst>
            </p:cNvPr>
            <p:cNvSpPr txBox="1"/>
            <p:nvPr/>
          </p:nvSpPr>
          <p:spPr>
            <a:xfrm>
              <a:off x="2095521" y="4987372"/>
              <a:ext cx="1583913" cy="307777"/>
            </a:xfrm>
            <a:prstGeom prst="rect">
              <a:avLst/>
            </a:prstGeom>
            <a:noFill/>
          </p:spPr>
          <p:txBody>
            <a:bodyPr wrap="square" rtlCol="0">
              <a:spAutoFit/>
            </a:bodyPr>
            <a:lstStyle/>
            <a:p>
              <a:r>
                <a:rPr kumimoji="1" lang="zh-CN" altLang="en-US" sz="1400" dirty="0">
                  <a:latin typeface="+mj-ea"/>
                  <a:ea typeface="+mj-ea"/>
                </a:rPr>
                <a:t>检索存储引擎</a:t>
              </a:r>
            </a:p>
          </p:txBody>
        </p:sp>
        <p:sp>
          <p:nvSpPr>
            <p:cNvPr id="88" name="文本框 87">
              <a:extLst>
                <a:ext uri="{FF2B5EF4-FFF2-40B4-BE49-F238E27FC236}">
                  <a16:creationId xmlns:a16="http://schemas.microsoft.com/office/drawing/2014/main" id="{FA18E28D-8EA4-7240-8B3C-1BC877883B2F}"/>
                </a:ext>
              </a:extLst>
            </p:cNvPr>
            <p:cNvSpPr txBox="1"/>
            <p:nvPr/>
          </p:nvSpPr>
          <p:spPr>
            <a:xfrm>
              <a:off x="6536558" y="4987166"/>
              <a:ext cx="1583913" cy="307777"/>
            </a:xfrm>
            <a:prstGeom prst="rect">
              <a:avLst/>
            </a:prstGeom>
            <a:noFill/>
          </p:spPr>
          <p:txBody>
            <a:bodyPr wrap="square" rtlCol="0">
              <a:spAutoFit/>
            </a:bodyPr>
            <a:lstStyle/>
            <a:p>
              <a:r>
                <a:rPr kumimoji="1" lang="zh-CN" altLang="en-US" sz="1400" dirty="0">
                  <a:latin typeface="+mj-ea"/>
                  <a:ea typeface="+mj-ea"/>
                </a:rPr>
                <a:t>预警模型</a:t>
              </a:r>
            </a:p>
          </p:txBody>
        </p:sp>
        <p:sp>
          <p:nvSpPr>
            <p:cNvPr id="89" name="圆角矩形 12">
              <a:extLst>
                <a:ext uri="{FF2B5EF4-FFF2-40B4-BE49-F238E27FC236}">
                  <a16:creationId xmlns:a16="http://schemas.microsoft.com/office/drawing/2014/main" id="{996E56E0-2D35-2648-B9FC-79218C1DE4DA}"/>
                </a:ext>
              </a:extLst>
            </p:cNvPr>
            <p:cNvSpPr/>
            <p:nvPr/>
          </p:nvSpPr>
          <p:spPr>
            <a:xfrm>
              <a:off x="6644282" y="5286011"/>
              <a:ext cx="1125137" cy="261610"/>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GRU</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100" name="文本框 99">
              <a:extLst>
                <a:ext uri="{FF2B5EF4-FFF2-40B4-BE49-F238E27FC236}">
                  <a16:creationId xmlns:a16="http://schemas.microsoft.com/office/drawing/2014/main" id="{3083515E-1518-D746-BF32-7A532BE0BC1C}"/>
                </a:ext>
              </a:extLst>
            </p:cNvPr>
            <p:cNvSpPr txBox="1"/>
            <p:nvPr/>
          </p:nvSpPr>
          <p:spPr>
            <a:xfrm>
              <a:off x="5580801" y="5117661"/>
              <a:ext cx="1583913" cy="261610"/>
            </a:xfrm>
            <a:prstGeom prst="rect">
              <a:avLst/>
            </a:prstGeom>
            <a:noFill/>
          </p:spPr>
          <p:txBody>
            <a:bodyPr wrap="square" rtlCol="0">
              <a:spAutoFit/>
            </a:bodyPr>
            <a:lstStyle/>
            <a:p>
              <a:r>
                <a:rPr kumimoji="1" lang="zh-CN" altLang="en-US" sz="1100" dirty="0">
                  <a:latin typeface="+mj-ea"/>
                  <a:ea typeface="+mj-ea"/>
                </a:rPr>
                <a:t>数据输入</a:t>
              </a:r>
            </a:p>
          </p:txBody>
        </p:sp>
        <p:grpSp>
          <p:nvGrpSpPr>
            <p:cNvPr id="13" name="组合 12">
              <a:extLst>
                <a:ext uri="{FF2B5EF4-FFF2-40B4-BE49-F238E27FC236}">
                  <a16:creationId xmlns:a16="http://schemas.microsoft.com/office/drawing/2014/main" id="{6ACEBA03-890A-FC4F-8F5E-0D8D64B172CF}"/>
                </a:ext>
              </a:extLst>
            </p:cNvPr>
            <p:cNvGrpSpPr/>
            <p:nvPr/>
          </p:nvGrpSpPr>
          <p:grpSpPr>
            <a:xfrm>
              <a:off x="5413865" y="5304980"/>
              <a:ext cx="1022273" cy="474642"/>
              <a:chOff x="4888503" y="5278158"/>
              <a:chExt cx="983564" cy="367344"/>
            </a:xfrm>
          </p:grpSpPr>
          <p:sp>
            <p:nvSpPr>
              <p:cNvPr id="102" name="下箭头 101">
                <a:extLst>
                  <a:ext uri="{FF2B5EF4-FFF2-40B4-BE49-F238E27FC236}">
                    <a16:creationId xmlns:a16="http://schemas.microsoft.com/office/drawing/2014/main" id="{C6FEA9C8-6F4C-8A4F-BD8A-E51FEAC95D18}"/>
                  </a:ext>
                </a:extLst>
              </p:cNvPr>
              <p:cNvSpPr/>
              <p:nvPr/>
            </p:nvSpPr>
            <p:spPr>
              <a:xfrm rot="5400000">
                <a:off x="5305244" y="5083835"/>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下箭头 102">
                <a:extLst>
                  <a:ext uri="{FF2B5EF4-FFF2-40B4-BE49-F238E27FC236}">
                    <a16:creationId xmlns:a16="http://schemas.microsoft.com/office/drawing/2014/main" id="{B27DA71A-758B-C745-9B9C-C8F8CB56CABE}"/>
                  </a:ext>
                </a:extLst>
              </p:cNvPr>
              <p:cNvSpPr/>
              <p:nvPr/>
            </p:nvSpPr>
            <p:spPr>
              <a:xfrm rot="16200000">
                <a:off x="5310400" y="4861417"/>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 name="文本框 103">
              <a:extLst>
                <a:ext uri="{FF2B5EF4-FFF2-40B4-BE49-F238E27FC236}">
                  <a16:creationId xmlns:a16="http://schemas.microsoft.com/office/drawing/2014/main" id="{AB4B87DA-ABA8-2440-9F3C-CB36D633004B}"/>
                </a:ext>
              </a:extLst>
            </p:cNvPr>
            <p:cNvSpPr txBox="1"/>
            <p:nvPr/>
          </p:nvSpPr>
          <p:spPr>
            <a:xfrm>
              <a:off x="5580801" y="5732475"/>
              <a:ext cx="1583913" cy="261610"/>
            </a:xfrm>
            <a:prstGeom prst="rect">
              <a:avLst/>
            </a:prstGeom>
            <a:noFill/>
          </p:spPr>
          <p:txBody>
            <a:bodyPr wrap="square" rtlCol="0">
              <a:spAutoFit/>
            </a:bodyPr>
            <a:lstStyle/>
            <a:p>
              <a:r>
                <a:rPr kumimoji="1" lang="zh-CN" altLang="en-US" sz="1100" dirty="0">
                  <a:latin typeface="+mj-ea"/>
                  <a:ea typeface="+mj-ea"/>
                </a:rPr>
                <a:t>结果输出</a:t>
              </a:r>
            </a:p>
          </p:txBody>
        </p:sp>
        <p:sp>
          <p:nvSpPr>
            <p:cNvPr id="105" name="圆角矩形 12">
              <a:extLst>
                <a:ext uri="{FF2B5EF4-FFF2-40B4-BE49-F238E27FC236}">
                  <a16:creationId xmlns:a16="http://schemas.microsoft.com/office/drawing/2014/main" id="{525DFD12-940D-C24B-91CA-E9D77D900DBD}"/>
                </a:ext>
              </a:extLst>
            </p:cNvPr>
            <p:cNvSpPr/>
            <p:nvPr/>
          </p:nvSpPr>
          <p:spPr>
            <a:xfrm>
              <a:off x="6660946" y="5687770"/>
              <a:ext cx="1125137" cy="279976"/>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LSTM</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 name="文本框 5">
              <a:extLst>
                <a:ext uri="{FF2B5EF4-FFF2-40B4-BE49-F238E27FC236}">
                  <a16:creationId xmlns:a16="http://schemas.microsoft.com/office/drawing/2014/main" id="{E73EFAA6-0950-9748-98A4-C8181A985D6E}"/>
                </a:ext>
              </a:extLst>
            </p:cNvPr>
            <p:cNvSpPr txBox="1"/>
            <p:nvPr/>
          </p:nvSpPr>
          <p:spPr>
            <a:xfrm>
              <a:off x="1534947" y="1155969"/>
              <a:ext cx="364202" cy="954107"/>
            </a:xfrm>
            <a:prstGeom prst="rect">
              <a:avLst/>
            </a:prstGeom>
            <a:noFill/>
          </p:spPr>
          <p:txBody>
            <a:bodyPr wrap="none" rtlCol="0">
              <a:spAutoFit/>
            </a:bodyPr>
            <a:lstStyle/>
            <a:p>
              <a:r>
                <a:rPr kumimoji="1" lang="zh-CN" altLang="en-US" sz="1400" dirty="0"/>
                <a:t>基</a:t>
              </a:r>
              <a:endParaRPr kumimoji="1" lang="en-US" altLang="zh-CN" sz="1400" dirty="0"/>
            </a:p>
            <a:p>
              <a:r>
                <a:rPr kumimoji="1" lang="zh-CN" altLang="en-US" sz="1400" dirty="0"/>
                <a:t>础</a:t>
              </a:r>
              <a:endParaRPr kumimoji="1" lang="en-US" altLang="zh-CN" sz="1400" dirty="0"/>
            </a:p>
            <a:p>
              <a:r>
                <a:rPr kumimoji="1" lang="zh-CN" altLang="en-US" sz="1400" dirty="0"/>
                <a:t>数</a:t>
              </a:r>
              <a:endParaRPr kumimoji="1" lang="en-US" altLang="zh-CN" sz="1400" dirty="0"/>
            </a:p>
            <a:p>
              <a:r>
                <a:rPr kumimoji="1" lang="zh-CN" altLang="en-US" sz="1400" dirty="0"/>
                <a:t>据</a:t>
              </a:r>
            </a:p>
          </p:txBody>
        </p:sp>
        <p:sp>
          <p:nvSpPr>
            <p:cNvPr id="47" name="文本框 46">
              <a:extLst>
                <a:ext uri="{FF2B5EF4-FFF2-40B4-BE49-F238E27FC236}">
                  <a16:creationId xmlns:a16="http://schemas.microsoft.com/office/drawing/2014/main" id="{5123158A-78FA-4045-8DEE-2F33A3736D18}"/>
                </a:ext>
              </a:extLst>
            </p:cNvPr>
            <p:cNvSpPr txBox="1"/>
            <p:nvPr/>
          </p:nvSpPr>
          <p:spPr>
            <a:xfrm>
              <a:off x="1534947" y="2398555"/>
              <a:ext cx="364202" cy="954107"/>
            </a:xfrm>
            <a:prstGeom prst="rect">
              <a:avLst/>
            </a:prstGeom>
            <a:noFill/>
          </p:spPr>
          <p:txBody>
            <a:bodyPr wrap="none" rtlCol="0">
              <a:spAutoFit/>
            </a:bodyPr>
            <a:lstStyle/>
            <a:p>
              <a:r>
                <a:rPr kumimoji="1" lang="zh-CN" altLang="en-US" sz="1400" dirty="0"/>
                <a:t>适</a:t>
              </a:r>
              <a:endParaRPr kumimoji="1" lang="en-US" altLang="zh-CN" sz="1400" dirty="0"/>
            </a:p>
            <a:p>
              <a:r>
                <a:rPr kumimoji="1" lang="zh-CN" altLang="en-US" sz="1400" dirty="0"/>
                <a:t>配</a:t>
              </a:r>
              <a:endParaRPr kumimoji="1" lang="en-US" altLang="zh-CN" sz="1400" dirty="0"/>
            </a:p>
            <a:p>
              <a:r>
                <a:rPr kumimoji="1" lang="zh-CN" altLang="en-US" sz="1400" dirty="0"/>
                <a:t>缓</a:t>
              </a:r>
              <a:endParaRPr kumimoji="1" lang="en-US" altLang="zh-CN" sz="1400" dirty="0"/>
            </a:p>
            <a:p>
              <a:r>
                <a:rPr kumimoji="1" lang="zh-CN" altLang="en-US" sz="1400" dirty="0"/>
                <a:t>冲</a:t>
              </a:r>
            </a:p>
          </p:txBody>
        </p:sp>
        <p:sp>
          <p:nvSpPr>
            <p:cNvPr id="48" name="文本框 47">
              <a:extLst>
                <a:ext uri="{FF2B5EF4-FFF2-40B4-BE49-F238E27FC236}">
                  <a16:creationId xmlns:a16="http://schemas.microsoft.com/office/drawing/2014/main" id="{977AD112-7DF0-1149-A69D-0F15C7995C32}"/>
                </a:ext>
              </a:extLst>
            </p:cNvPr>
            <p:cNvSpPr txBox="1"/>
            <p:nvPr/>
          </p:nvSpPr>
          <p:spPr>
            <a:xfrm>
              <a:off x="1545487" y="3513249"/>
              <a:ext cx="364202" cy="954107"/>
            </a:xfrm>
            <a:prstGeom prst="rect">
              <a:avLst/>
            </a:prstGeom>
            <a:noFill/>
          </p:spPr>
          <p:txBody>
            <a:bodyPr wrap="none" rtlCol="0">
              <a:spAutoFit/>
            </a:bodyPr>
            <a:lstStyle/>
            <a:p>
              <a:r>
                <a:rPr kumimoji="1" lang="zh-CN" altLang="en-US" sz="1400" dirty="0"/>
                <a:t>计</a:t>
              </a:r>
              <a:endParaRPr kumimoji="1" lang="en-US" altLang="zh-CN" sz="1400" dirty="0"/>
            </a:p>
            <a:p>
              <a:r>
                <a:rPr kumimoji="1" lang="zh-CN" altLang="en-US" sz="1400" dirty="0"/>
                <a:t>算</a:t>
              </a:r>
              <a:endParaRPr kumimoji="1" lang="en-US" altLang="zh-CN" sz="1400" dirty="0"/>
            </a:p>
            <a:p>
              <a:r>
                <a:rPr kumimoji="1" lang="zh-CN" altLang="en-US" sz="1400" dirty="0"/>
                <a:t>存</a:t>
              </a:r>
              <a:endParaRPr kumimoji="1" lang="en-US" altLang="zh-CN" sz="1400" dirty="0"/>
            </a:p>
            <a:p>
              <a:r>
                <a:rPr kumimoji="1" lang="zh-CN" altLang="en-US" sz="1400" dirty="0"/>
                <a:t>储</a:t>
              </a:r>
            </a:p>
          </p:txBody>
        </p:sp>
        <p:sp>
          <p:nvSpPr>
            <p:cNvPr id="49" name="矩形 48">
              <a:extLst>
                <a:ext uri="{FF2B5EF4-FFF2-40B4-BE49-F238E27FC236}">
                  <a16:creationId xmlns:a16="http://schemas.microsoft.com/office/drawing/2014/main" id="{9B0DCC4F-3C72-EB4D-A68E-5FBF3CCA3739}"/>
                </a:ext>
              </a:extLst>
            </p:cNvPr>
            <p:cNvSpPr/>
            <p:nvPr/>
          </p:nvSpPr>
          <p:spPr>
            <a:xfrm flipH="1">
              <a:off x="2048716" y="2372534"/>
              <a:ext cx="7820211" cy="74816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圆柱形 54">
              <a:extLst>
                <a:ext uri="{FF2B5EF4-FFF2-40B4-BE49-F238E27FC236}">
                  <a16:creationId xmlns:a16="http://schemas.microsoft.com/office/drawing/2014/main" id="{BB352A32-F245-3444-BEDF-5F1461B3EA5B}"/>
                </a:ext>
              </a:extLst>
            </p:cNvPr>
            <p:cNvSpPr/>
            <p:nvPr/>
          </p:nvSpPr>
          <p:spPr>
            <a:xfrm rot="5400000">
              <a:off x="6474215" y="2036791"/>
              <a:ext cx="381718" cy="1464471"/>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Kafka</a:t>
              </a:r>
              <a:r>
                <a:rPr lang="zh-CN" altLang="en-US" sz="1200" dirty="0">
                  <a:solidFill>
                    <a:schemeClr val="tx1"/>
                  </a:solidFill>
                  <a:latin typeface="微软雅黑" panose="020B0503020204020204" pitchFamily="34" charset="-122"/>
                  <a:ea typeface="微软雅黑" panose="020B0503020204020204" pitchFamily="34" charset="-122"/>
                  <a:cs typeface="Microsoft YaHei" charset="-122"/>
                </a:rPr>
                <a:t>集群</a:t>
              </a:r>
            </a:p>
          </p:txBody>
        </p:sp>
        <p:sp>
          <p:nvSpPr>
            <p:cNvPr id="69" name="圆角矩形 6">
              <a:extLst>
                <a:ext uri="{FF2B5EF4-FFF2-40B4-BE49-F238E27FC236}">
                  <a16:creationId xmlns:a16="http://schemas.microsoft.com/office/drawing/2014/main" id="{A68D7C0F-91F2-8141-9632-81E8E443D1D8}"/>
                </a:ext>
              </a:extLst>
            </p:cNvPr>
            <p:cNvSpPr/>
            <p:nvPr/>
          </p:nvSpPr>
          <p:spPr bwMode="auto">
            <a:xfrm>
              <a:off x="8414480" y="5013656"/>
              <a:ext cx="1446280"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0" name="文本框 69">
              <a:extLst>
                <a:ext uri="{FF2B5EF4-FFF2-40B4-BE49-F238E27FC236}">
                  <a16:creationId xmlns:a16="http://schemas.microsoft.com/office/drawing/2014/main" id="{6D9BE25D-DDB2-0B49-9FC8-40EDB7FC18C7}"/>
                </a:ext>
              </a:extLst>
            </p:cNvPr>
            <p:cNvSpPr txBox="1"/>
            <p:nvPr/>
          </p:nvSpPr>
          <p:spPr>
            <a:xfrm>
              <a:off x="8446982" y="4994994"/>
              <a:ext cx="1583913" cy="307777"/>
            </a:xfrm>
            <a:prstGeom prst="rect">
              <a:avLst/>
            </a:prstGeom>
            <a:noFill/>
          </p:spPr>
          <p:txBody>
            <a:bodyPr wrap="square" rtlCol="0">
              <a:spAutoFit/>
            </a:bodyPr>
            <a:lstStyle/>
            <a:p>
              <a:r>
                <a:rPr kumimoji="1" lang="zh-CN" altLang="en-US" sz="1400" dirty="0">
                  <a:latin typeface="+mj-ea"/>
                  <a:ea typeface="+mj-ea"/>
                </a:rPr>
                <a:t>预警展示</a:t>
              </a:r>
            </a:p>
          </p:txBody>
        </p:sp>
        <p:sp>
          <p:nvSpPr>
            <p:cNvPr id="71" name="圆角矩形 36">
              <a:extLst>
                <a:ext uri="{FF2B5EF4-FFF2-40B4-BE49-F238E27FC236}">
                  <a16:creationId xmlns:a16="http://schemas.microsoft.com/office/drawing/2014/main" id="{5B8D1608-ADD8-BD40-BEEF-D2DA17AF846F}"/>
                </a:ext>
              </a:extLst>
            </p:cNvPr>
            <p:cNvSpPr/>
            <p:nvPr/>
          </p:nvSpPr>
          <p:spPr>
            <a:xfrm>
              <a:off x="8507584" y="5328981"/>
              <a:ext cx="1218150" cy="550053"/>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效果展示</a:t>
              </a:r>
            </a:p>
          </p:txBody>
        </p:sp>
        <p:sp>
          <p:nvSpPr>
            <p:cNvPr id="72" name="圆角矩形 12">
              <a:extLst>
                <a:ext uri="{FF2B5EF4-FFF2-40B4-BE49-F238E27FC236}">
                  <a16:creationId xmlns:a16="http://schemas.microsoft.com/office/drawing/2014/main" id="{E2EFFC07-D0EA-D745-9DF4-5B5A49DE0AF6}"/>
                </a:ext>
              </a:extLst>
            </p:cNvPr>
            <p:cNvSpPr/>
            <p:nvPr/>
          </p:nvSpPr>
          <p:spPr>
            <a:xfrm>
              <a:off x="6293223" y="4242674"/>
              <a:ext cx="3141233" cy="261610"/>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kubernetes</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75" name="下箭头 74">
              <a:extLst>
                <a:ext uri="{FF2B5EF4-FFF2-40B4-BE49-F238E27FC236}">
                  <a16:creationId xmlns:a16="http://schemas.microsoft.com/office/drawing/2014/main" id="{4C44E8A1-D4EB-A24D-B14E-B41BA2D7FA7E}"/>
                </a:ext>
              </a:extLst>
            </p:cNvPr>
            <p:cNvSpPr/>
            <p:nvPr/>
          </p:nvSpPr>
          <p:spPr>
            <a:xfrm>
              <a:off x="4105688" y="3155402"/>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下箭头 79">
              <a:extLst>
                <a:ext uri="{FF2B5EF4-FFF2-40B4-BE49-F238E27FC236}">
                  <a16:creationId xmlns:a16="http://schemas.microsoft.com/office/drawing/2014/main" id="{EF2FA0EC-31C9-3548-9109-22A82DE12B58}"/>
                </a:ext>
              </a:extLst>
            </p:cNvPr>
            <p:cNvSpPr/>
            <p:nvPr/>
          </p:nvSpPr>
          <p:spPr>
            <a:xfrm>
              <a:off x="6551830" y="3149909"/>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下箭头 80">
              <a:extLst>
                <a:ext uri="{FF2B5EF4-FFF2-40B4-BE49-F238E27FC236}">
                  <a16:creationId xmlns:a16="http://schemas.microsoft.com/office/drawing/2014/main" id="{734888E0-0C33-6E4D-96CE-F1C2E51C7C0B}"/>
                </a:ext>
              </a:extLst>
            </p:cNvPr>
            <p:cNvSpPr/>
            <p:nvPr/>
          </p:nvSpPr>
          <p:spPr>
            <a:xfrm>
              <a:off x="4102087" y="1990487"/>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下箭头 82">
              <a:extLst>
                <a:ext uri="{FF2B5EF4-FFF2-40B4-BE49-F238E27FC236}">
                  <a16:creationId xmlns:a16="http://schemas.microsoft.com/office/drawing/2014/main" id="{7881421C-6126-8041-8E97-0D660329198F}"/>
                </a:ext>
              </a:extLst>
            </p:cNvPr>
            <p:cNvSpPr/>
            <p:nvPr/>
          </p:nvSpPr>
          <p:spPr>
            <a:xfrm>
              <a:off x="6551830" y="1978321"/>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文本框 83">
              <a:extLst>
                <a:ext uri="{FF2B5EF4-FFF2-40B4-BE49-F238E27FC236}">
                  <a16:creationId xmlns:a16="http://schemas.microsoft.com/office/drawing/2014/main" id="{DD1FADB2-FDC8-2B4B-B3D9-B2D5ACA963E6}"/>
                </a:ext>
              </a:extLst>
            </p:cNvPr>
            <p:cNvSpPr txBox="1"/>
            <p:nvPr/>
          </p:nvSpPr>
          <p:spPr>
            <a:xfrm>
              <a:off x="1571672" y="5036722"/>
              <a:ext cx="364202" cy="954107"/>
            </a:xfrm>
            <a:prstGeom prst="rect">
              <a:avLst/>
            </a:prstGeom>
            <a:noFill/>
          </p:spPr>
          <p:txBody>
            <a:bodyPr wrap="none" rtlCol="0">
              <a:spAutoFit/>
            </a:bodyPr>
            <a:lstStyle/>
            <a:p>
              <a:r>
                <a:rPr kumimoji="1" lang="zh-CN" altLang="en-US" sz="1400" dirty="0"/>
                <a:t>检</a:t>
              </a:r>
              <a:endParaRPr kumimoji="1" lang="en-US" altLang="zh-CN" sz="1400" dirty="0"/>
            </a:p>
            <a:p>
              <a:r>
                <a:rPr kumimoji="1" lang="zh-CN" altLang="en-US" sz="1400" dirty="0"/>
                <a:t>索</a:t>
              </a:r>
              <a:endParaRPr kumimoji="1" lang="en-US" altLang="zh-CN" sz="1400" dirty="0"/>
            </a:p>
            <a:p>
              <a:r>
                <a:rPr kumimoji="1" lang="zh-CN" altLang="en-US" sz="1400" dirty="0"/>
                <a:t>预</a:t>
              </a:r>
              <a:endParaRPr kumimoji="1" lang="en-US" altLang="zh-CN" sz="1400" dirty="0"/>
            </a:p>
            <a:p>
              <a:r>
                <a:rPr kumimoji="1" lang="zh-CN" altLang="en-US" sz="1400" dirty="0"/>
                <a:t>测</a:t>
              </a:r>
              <a:endParaRPr kumimoji="1" lang="en-US" altLang="zh-CN" sz="1400" dirty="0"/>
            </a:p>
          </p:txBody>
        </p:sp>
        <p:sp>
          <p:nvSpPr>
            <p:cNvPr id="86" name="下箭头 85">
              <a:extLst>
                <a:ext uri="{FF2B5EF4-FFF2-40B4-BE49-F238E27FC236}">
                  <a16:creationId xmlns:a16="http://schemas.microsoft.com/office/drawing/2014/main" id="{9A33A54B-E2F3-674C-9581-40705B9E9E8D}"/>
                </a:ext>
              </a:extLst>
            </p:cNvPr>
            <p:cNvSpPr/>
            <p:nvPr/>
          </p:nvSpPr>
          <p:spPr>
            <a:xfrm rot="16200000">
              <a:off x="8108674" y="5342010"/>
              <a:ext cx="187258" cy="411222"/>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a:extLst>
                <a:ext uri="{FF2B5EF4-FFF2-40B4-BE49-F238E27FC236}">
                  <a16:creationId xmlns:a16="http://schemas.microsoft.com/office/drawing/2014/main" id="{DF9A9A57-6F82-A649-9CD3-5773C15B9528}"/>
                </a:ext>
              </a:extLst>
            </p:cNvPr>
            <p:cNvSpPr/>
            <p:nvPr/>
          </p:nvSpPr>
          <p:spPr>
            <a:xfrm rot="16200000">
              <a:off x="5337476" y="2441753"/>
              <a:ext cx="187258" cy="647624"/>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圆角矩形 6">
              <a:extLst>
                <a:ext uri="{FF2B5EF4-FFF2-40B4-BE49-F238E27FC236}">
                  <a16:creationId xmlns:a16="http://schemas.microsoft.com/office/drawing/2014/main" id="{A7D715C4-EB79-4240-B299-F317C0281F88}"/>
                </a:ext>
              </a:extLst>
            </p:cNvPr>
            <p:cNvSpPr/>
            <p:nvPr/>
          </p:nvSpPr>
          <p:spPr bwMode="auto">
            <a:xfrm>
              <a:off x="2042140" y="3528117"/>
              <a:ext cx="3345731" cy="996731"/>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65" name="流程图: 磁盘 36">
              <a:extLst>
                <a:ext uri="{FF2B5EF4-FFF2-40B4-BE49-F238E27FC236}">
                  <a16:creationId xmlns:a16="http://schemas.microsoft.com/office/drawing/2014/main" id="{DE296DA8-F3A3-5941-BBD2-27FA16EFC956}"/>
                </a:ext>
              </a:extLst>
            </p:cNvPr>
            <p:cNvSpPr/>
            <p:nvPr/>
          </p:nvSpPr>
          <p:spPr>
            <a:xfrm>
              <a:off x="2195829" y="3947968"/>
              <a:ext cx="981596" cy="528069"/>
            </a:xfrm>
            <a:prstGeom prst="flowChartMagneticDisk">
              <a:avLst/>
            </a:prstGeom>
            <a:solidFill>
              <a:srgbClr val="00B050">
                <a:alpha val="40000"/>
              </a:srgb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hive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7" name="流程图: 磁盘 36">
              <a:extLst>
                <a:ext uri="{FF2B5EF4-FFF2-40B4-BE49-F238E27FC236}">
                  <a16:creationId xmlns:a16="http://schemas.microsoft.com/office/drawing/2014/main" id="{C094FD21-D9EC-4A41-8AE9-C63A978B7D4E}"/>
                </a:ext>
              </a:extLst>
            </p:cNvPr>
            <p:cNvSpPr/>
            <p:nvPr/>
          </p:nvSpPr>
          <p:spPr>
            <a:xfrm>
              <a:off x="4330783" y="3938398"/>
              <a:ext cx="981596" cy="538549"/>
            </a:xfrm>
            <a:prstGeom prst="flowChartMagneticDisk">
              <a:avLst/>
            </a:prstGeom>
            <a:solidFill>
              <a:srgbClr val="7030A0">
                <a:alpha val="40000"/>
              </a:srgb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79" name="流程图: 磁盘 36">
              <a:extLst>
                <a:ext uri="{FF2B5EF4-FFF2-40B4-BE49-F238E27FC236}">
                  <a16:creationId xmlns:a16="http://schemas.microsoft.com/office/drawing/2014/main" id="{E86C271A-C379-424F-B2CA-F7413CA419C5}"/>
                </a:ext>
              </a:extLst>
            </p:cNvPr>
            <p:cNvSpPr/>
            <p:nvPr/>
          </p:nvSpPr>
          <p:spPr>
            <a:xfrm>
              <a:off x="3263306" y="3937488"/>
              <a:ext cx="981596" cy="538549"/>
            </a:xfrm>
            <a:prstGeom prst="flowChartMagneticDisk">
              <a:avLst/>
            </a:prstGeom>
            <a:solidFill>
              <a:schemeClr val="accent1">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clickhouse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82" name="文本框 81">
              <a:extLst>
                <a:ext uri="{FF2B5EF4-FFF2-40B4-BE49-F238E27FC236}">
                  <a16:creationId xmlns:a16="http://schemas.microsoft.com/office/drawing/2014/main" id="{B80E8D93-2A40-9546-8F05-3D68749FC598}"/>
                </a:ext>
              </a:extLst>
            </p:cNvPr>
            <p:cNvSpPr txBox="1"/>
            <p:nvPr/>
          </p:nvSpPr>
          <p:spPr>
            <a:xfrm>
              <a:off x="2083616" y="3504924"/>
              <a:ext cx="2293599" cy="307777"/>
            </a:xfrm>
            <a:prstGeom prst="rect">
              <a:avLst/>
            </a:prstGeom>
            <a:noFill/>
          </p:spPr>
          <p:txBody>
            <a:bodyPr wrap="square" rtlCol="0">
              <a:spAutoFit/>
            </a:bodyPr>
            <a:lstStyle/>
            <a:p>
              <a:r>
                <a:rPr kumimoji="1" lang="zh-CN" altLang="en-US" sz="1400" dirty="0">
                  <a:latin typeface="+mj-ea"/>
                  <a:ea typeface="+mj-ea"/>
                </a:rPr>
                <a:t>异构存储引擎（数据仓库）</a:t>
              </a:r>
            </a:p>
          </p:txBody>
        </p:sp>
        <p:sp>
          <p:nvSpPr>
            <p:cNvPr id="87" name="文本框 86">
              <a:extLst>
                <a:ext uri="{FF2B5EF4-FFF2-40B4-BE49-F238E27FC236}">
                  <a16:creationId xmlns:a16="http://schemas.microsoft.com/office/drawing/2014/main" id="{CF9E544D-8F41-9749-9C0D-5EAD59D21992}"/>
                </a:ext>
              </a:extLst>
            </p:cNvPr>
            <p:cNvSpPr txBox="1"/>
            <p:nvPr/>
          </p:nvSpPr>
          <p:spPr>
            <a:xfrm>
              <a:off x="6739088" y="3179504"/>
              <a:ext cx="1583913" cy="261610"/>
            </a:xfrm>
            <a:prstGeom prst="rect">
              <a:avLst/>
            </a:prstGeom>
            <a:noFill/>
          </p:spPr>
          <p:txBody>
            <a:bodyPr wrap="square" rtlCol="0">
              <a:spAutoFit/>
            </a:bodyPr>
            <a:lstStyle/>
            <a:p>
              <a:r>
                <a:rPr kumimoji="1" lang="zh-CN" altLang="en-US" sz="1100" dirty="0">
                  <a:latin typeface="+mj-ea"/>
                  <a:ea typeface="+mj-ea"/>
                </a:rPr>
                <a:t>实时计算</a:t>
              </a:r>
            </a:p>
          </p:txBody>
        </p:sp>
        <p:sp>
          <p:nvSpPr>
            <p:cNvPr id="90" name="下箭头 89">
              <a:extLst>
                <a:ext uri="{FF2B5EF4-FFF2-40B4-BE49-F238E27FC236}">
                  <a16:creationId xmlns:a16="http://schemas.microsoft.com/office/drawing/2014/main" id="{1011A488-EC3A-004C-BEF0-C5599C1FB08A}"/>
                </a:ext>
              </a:extLst>
            </p:cNvPr>
            <p:cNvSpPr/>
            <p:nvPr/>
          </p:nvSpPr>
          <p:spPr>
            <a:xfrm rot="5400000">
              <a:off x="5551087" y="3771868"/>
              <a:ext cx="187258" cy="367129"/>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a:extLst>
                <a:ext uri="{FF2B5EF4-FFF2-40B4-BE49-F238E27FC236}">
                  <a16:creationId xmlns:a16="http://schemas.microsoft.com/office/drawing/2014/main" id="{B2AD5A89-B876-F042-9CDD-9B155D27C126}"/>
                </a:ext>
              </a:extLst>
            </p:cNvPr>
            <p:cNvSpPr txBox="1"/>
            <p:nvPr/>
          </p:nvSpPr>
          <p:spPr>
            <a:xfrm>
              <a:off x="5422002" y="3442305"/>
              <a:ext cx="1583913" cy="430887"/>
            </a:xfrm>
            <a:prstGeom prst="rect">
              <a:avLst/>
            </a:prstGeom>
            <a:noFill/>
          </p:spPr>
          <p:txBody>
            <a:bodyPr wrap="square" rtlCol="0">
              <a:spAutoFit/>
            </a:bodyPr>
            <a:lstStyle/>
            <a:p>
              <a:r>
                <a:rPr kumimoji="1" lang="zh-CN" altLang="en-US" sz="1100" dirty="0">
                  <a:latin typeface="+mj-ea"/>
                  <a:ea typeface="+mj-ea"/>
                </a:rPr>
                <a:t>实时</a:t>
              </a:r>
              <a:endParaRPr kumimoji="1" lang="en-US" altLang="zh-CN" sz="1100" dirty="0">
                <a:latin typeface="+mj-ea"/>
                <a:ea typeface="+mj-ea"/>
              </a:endParaRPr>
            </a:p>
            <a:p>
              <a:r>
                <a:rPr kumimoji="1" lang="zh-CN" altLang="en-US" sz="1100" dirty="0">
                  <a:latin typeface="+mj-ea"/>
                  <a:ea typeface="+mj-ea"/>
                </a:rPr>
                <a:t>数据</a:t>
              </a:r>
            </a:p>
          </p:txBody>
        </p:sp>
        <p:sp>
          <p:nvSpPr>
            <p:cNvPr id="92" name="文本框 91">
              <a:extLst>
                <a:ext uri="{FF2B5EF4-FFF2-40B4-BE49-F238E27FC236}">
                  <a16:creationId xmlns:a16="http://schemas.microsoft.com/office/drawing/2014/main" id="{0E8C1012-0AC7-2C45-85C8-5953367D80C9}"/>
                </a:ext>
              </a:extLst>
            </p:cNvPr>
            <p:cNvSpPr txBox="1"/>
            <p:nvPr/>
          </p:nvSpPr>
          <p:spPr>
            <a:xfrm>
              <a:off x="5054965" y="2395721"/>
              <a:ext cx="1583913" cy="261610"/>
            </a:xfrm>
            <a:prstGeom prst="rect">
              <a:avLst/>
            </a:prstGeom>
            <a:noFill/>
          </p:spPr>
          <p:txBody>
            <a:bodyPr wrap="square" rtlCol="0">
              <a:spAutoFit/>
            </a:bodyPr>
            <a:lstStyle/>
            <a:p>
              <a:r>
                <a:rPr kumimoji="1" lang="zh-CN" altLang="en-US" sz="1100" dirty="0">
                  <a:latin typeface="+mj-ea"/>
                  <a:ea typeface="+mj-ea"/>
                </a:rPr>
                <a:t>结构化</a:t>
              </a:r>
            </a:p>
          </p:txBody>
        </p:sp>
        <p:sp>
          <p:nvSpPr>
            <p:cNvPr id="93" name="文本框 92">
              <a:extLst>
                <a:ext uri="{FF2B5EF4-FFF2-40B4-BE49-F238E27FC236}">
                  <a16:creationId xmlns:a16="http://schemas.microsoft.com/office/drawing/2014/main" id="{7515EDFB-4EB8-C141-B7B5-796B8B2B8F20}"/>
                </a:ext>
              </a:extLst>
            </p:cNvPr>
            <p:cNvSpPr txBox="1"/>
            <p:nvPr/>
          </p:nvSpPr>
          <p:spPr>
            <a:xfrm>
              <a:off x="4217536" y="3179504"/>
              <a:ext cx="1583913" cy="261610"/>
            </a:xfrm>
            <a:prstGeom prst="rect">
              <a:avLst/>
            </a:prstGeom>
            <a:noFill/>
          </p:spPr>
          <p:txBody>
            <a:bodyPr wrap="square" rtlCol="0">
              <a:spAutoFit/>
            </a:bodyPr>
            <a:lstStyle/>
            <a:p>
              <a:r>
                <a:rPr kumimoji="1" lang="zh-CN" altLang="en-US" sz="1100" dirty="0">
                  <a:latin typeface="+mj-ea"/>
                  <a:ea typeface="+mj-ea"/>
                </a:rPr>
                <a:t>非</a:t>
              </a:r>
              <a:r>
                <a:rPr kumimoji="1" lang="en-US" altLang="zh-CN" sz="1100" dirty="0">
                  <a:latin typeface="+mj-ea"/>
                  <a:ea typeface="+mj-ea"/>
                </a:rPr>
                <a:t>/</a:t>
              </a:r>
              <a:r>
                <a:rPr kumimoji="1" lang="zh-CN" altLang="en-US" sz="1100" dirty="0">
                  <a:latin typeface="+mj-ea"/>
                  <a:ea typeface="+mj-ea"/>
                </a:rPr>
                <a:t>半结构化</a:t>
              </a:r>
            </a:p>
          </p:txBody>
        </p:sp>
        <p:sp>
          <p:nvSpPr>
            <p:cNvPr id="94" name="下箭头 93">
              <a:extLst>
                <a:ext uri="{FF2B5EF4-FFF2-40B4-BE49-F238E27FC236}">
                  <a16:creationId xmlns:a16="http://schemas.microsoft.com/office/drawing/2014/main" id="{3955E514-F099-284F-A9B5-DE18FA21A21E}"/>
                </a:ext>
              </a:extLst>
            </p:cNvPr>
            <p:cNvSpPr/>
            <p:nvPr/>
          </p:nvSpPr>
          <p:spPr>
            <a:xfrm rot="3416735">
              <a:off x="5541223" y="4464389"/>
              <a:ext cx="187258" cy="647624"/>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下箭头 94">
              <a:extLst>
                <a:ext uri="{FF2B5EF4-FFF2-40B4-BE49-F238E27FC236}">
                  <a16:creationId xmlns:a16="http://schemas.microsoft.com/office/drawing/2014/main" id="{A852C6DA-6E0B-DD4F-B891-27F3169DE5AF}"/>
                </a:ext>
              </a:extLst>
            </p:cNvPr>
            <p:cNvSpPr/>
            <p:nvPr/>
          </p:nvSpPr>
          <p:spPr>
            <a:xfrm rot="16200000">
              <a:off x="5572972" y="4005646"/>
              <a:ext cx="187258" cy="367129"/>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D11AFDB9-42AE-024F-9AAA-7277B914B58E}"/>
                </a:ext>
              </a:extLst>
            </p:cNvPr>
            <p:cNvSpPr txBox="1"/>
            <p:nvPr/>
          </p:nvSpPr>
          <p:spPr>
            <a:xfrm>
              <a:off x="4855033" y="4590643"/>
              <a:ext cx="1583913" cy="261610"/>
            </a:xfrm>
            <a:prstGeom prst="rect">
              <a:avLst/>
            </a:prstGeom>
            <a:noFill/>
          </p:spPr>
          <p:txBody>
            <a:bodyPr wrap="square" rtlCol="0">
              <a:spAutoFit/>
            </a:bodyPr>
            <a:lstStyle/>
            <a:p>
              <a:r>
                <a:rPr kumimoji="1" lang="zh-CN" altLang="en-US" sz="1100" dirty="0">
                  <a:latin typeface="+mj-ea"/>
                  <a:ea typeface="+mj-ea"/>
                </a:rPr>
                <a:t>结果数据</a:t>
              </a:r>
            </a:p>
          </p:txBody>
        </p:sp>
      </p:grpSp>
    </p:spTree>
    <p:extLst>
      <p:ext uri="{BB962C8B-B14F-4D97-AF65-F5344CB8AC3E}">
        <p14:creationId xmlns:p14="http://schemas.microsoft.com/office/powerpoint/2010/main" val="34830470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课题级整体数据流程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11" name="组合 10">
            <a:extLst>
              <a:ext uri="{FF2B5EF4-FFF2-40B4-BE49-F238E27FC236}">
                <a16:creationId xmlns:a16="http://schemas.microsoft.com/office/drawing/2014/main" id="{E4365C61-488F-3348-9283-390710B2FB70}"/>
              </a:ext>
            </a:extLst>
          </p:cNvPr>
          <p:cNvGrpSpPr/>
          <p:nvPr/>
        </p:nvGrpSpPr>
        <p:grpSpPr>
          <a:xfrm>
            <a:off x="1078631" y="1910769"/>
            <a:ext cx="9823300" cy="3356711"/>
            <a:chOff x="1078631" y="1910769"/>
            <a:chExt cx="9823300" cy="3356711"/>
          </a:xfrm>
        </p:grpSpPr>
        <p:sp>
          <p:nvSpPr>
            <p:cNvPr id="10" name="矩形 9">
              <a:extLst>
                <a:ext uri="{FF2B5EF4-FFF2-40B4-BE49-F238E27FC236}">
                  <a16:creationId xmlns:a16="http://schemas.microsoft.com/office/drawing/2014/main" id="{7C017F96-AA49-7E48-B288-082A00F6CEEC}"/>
                </a:ext>
              </a:extLst>
            </p:cNvPr>
            <p:cNvSpPr/>
            <p:nvPr/>
          </p:nvSpPr>
          <p:spPr>
            <a:xfrm>
              <a:off x="7900678" y="2557835"/>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深度学习</a:t>
              </a:r>
            </a:p>
          </p:txBody>
        </p:sp>
        <p:grpSp>
          <p:nvGrpSpPr>
            <p:cNvPr id="44" name="组合 43">
              <a:extLst>
                <a:ext uri="{FF2B5EF4-FFF2-40B4-BE49-F238E27FC236}">
                  <a16:creationId xmlns:a16="http://schemas.microsoft.com/office/drawing/2014/main" id="{DEDAAD22-E554-A244-AFCE-2464E2236F79}"/>
                </a:ext>
              </a:extLst>
            </p:cNvPr>
            <p:cNvGrpSpPr/>
            <p:nvPr/>
          </p:nvGrpSpPr>
          <p:grpSpPr>
            <a:xfrm>
              <a:off x="3894944" y="3498729"/>
              <a:ext cx="1109922" cy="1759868"/>
              <a:chOff x="7267937" y="2657117"/>
              <a:chExt cx="1109922" cy="1759868"/>
            </a:xfrm>
          </p:grpSpPr>
          <p:sp>
            <p:nvSpPr>
              <p:cNvPr id="12" name="矩形 11">
                <a:extLst>
                  <a:ext uri="{FF2B5EF4-FFF2-40B4-BE49-F238E27FC236}">
                    <a16:creationId xmlns:a16="http://schemas.microsoft.com/office/drawing/2014/main" id="{608F8A95-0B71-1D4E-AE67-50DF556F4B50}"/>
                  </a:ext>
                </a:extLst>
              </p:cNvPr>
              <p:cNvSpPr/>
              <p:nvPr/>
            </p:nvSpPr>
            <p:spPr>
              <a:xfrm>
                <a:off x="7379761" y="3803357"/>
                <a:ext cx="912495" cy="441960"/>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hive</a:t>
                </a:r>
                <a:endParaRPr lang="zh-CN" altLang="en-US" sz="1200" dirty="0"/>
              </a:p>
            </p:txBody>
          </p:sp>
          <p:sp>
            <p:nvSpPr>
              <p:cNvPr id="13" name="矩形 12">
                <a:extLst>
                  <a:ext uri="{FF2B5EF4-FFF2-40B4-BE49-F238E27FC236}">
                    <a16:creationId xmlns:a16="http://schemas.microsoft.com/office/drawing/2014/main" id="{6A4F7E21-FD3B-154B-814E-209F8ADB691A}"/>
                  </a:ext>
                </a:extLst>
              </p:cNvPr>
              <p:cNvSpPr/>
              <p:nvPr/>
            </p:nvSpPr>
            <p:spPr>
              <a:xfrm>
                <a:off x="7380487" y="3213071"/>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8" name="矩形 17">
                <a:extLst>
                  <a:ext uri="{FF2B5EF4-FFF2-40B4-BE49-F238E27FC236}">
                    <a16:creationId xmlns:a16="http://schemas.microsoft.com/office/drawing/2014/main" id="{8D42E6E5-D92D-3D4C-82A7-26C959F76EC8}"/>
                  </a:ext>
                </a:extLst>
              </p:cNvPr>
              <p:cNvSpPr/>
              <p:nvPr/>
            </p:nvSpPr>
            <p:spPr>
              <a:xfrm flipH="1">
                <a:off x="7267937" y="2657117"/>
                <a:ext cx="1109922" cy="175986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126E491F-A4E1-0C4A-B68C-EC6DE3192A9A}"/>
                  </a:ext>
                </a:extLst>
              </p:cNvPr>
              <p:cNvSpPr txBox="1"/>
              <p:nvPr/>
            </p:nvSpPr>
            <p:spPr>
              <a:xfrm>
                <a:off x="7425994" y="2756968"/>
                <a:ext cx="902811" cy="307777"/>
              </a:xfrm>
              <a:prstGeom prst="rect">
                <a:avLst/>
              </a:prstGeom>
              <a:noFill/>
            </p:spPr>
            <p:txBody>
              <a:bodyPr wrap="none" rtlCol="0">
                <a:spAutoFit/>
              </a:bodyPr>
              <a:lstStyle/>
              <a:p>
                <a:r>
                  <a:rPr lang="zh-CN" altLang="en-US" sz="1400" dirty="0"/>
                  <a:t>异构数仓</a:t>
                </a:r>
              </a:p>
            </p:txBody>
          </p:sp>
        </p:grpSp>
        <p:sp>
          <p:nvSpPr>
            <p:cNvPr id="25" name="文本框 24">
              <a:extLst>
                <a:ext uri="{FF2B5EF4-FFF2-40B4-BE49-F238E27FC236}">
                  <a16:creationId xmlns:a16="http://schemas.microsoft.com/office/drawing/2014/main" id="{5577B199-B33E-B540-8ECF-A024D04B10B8}"/>
                </a:ext>
              </a:extLst>
            </p:cNvPr>
            <p:cNvSpPr txBox="1"/>
            <p:nvPr/>
          </p:nvSpPr>
          <p:spPr>
            <a:xfrm>
              <a:off x="3230133" y="3362526"/>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引入</a:t>
              </a:r>
            </a:p>
          </p:txBody>
        </p:sp>
        <p:sp>
          <p:nvSpPr>
            <p:cNvPr id="26" name="文本框 25">
              <a:extLst>
                <a:ext uri="{FF2B5EF4-FFF2-40B4-BE49-F238E27FC236}">
                  <a16:creationId xmlns:a16="http://schemas.microsoft.com/office/drawing/2014/main" id="{9E788935-B269-454E-913D-4D45F448ED06}"/>
                </a:ext>
              </a:extLst>
            </p:cNvPr>
            <p:cNvSpPr txBox="1"/>
            <p:nvPr/>
          </p:nvSpPr>
          <p:spPr>
            <a:xfrm>
              <a:off x="8598731" y="3054177"/>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预测</a:t>
              </a:r>
            </a:p>
          </p:txBody>
        </p:sp>
        <p:grpSp>
          <p:nvGrpSpPr>
            <p:cNvPr id="35" name="组合 34">
              <a:extLst>
                <a:ext uri="{FF2B5EF4-FFF2-40B4-BE49-F238E27FC236}">
                  <a16:creationId xmlns:a16="http://schemas.microsoft.com/office/drawing/2014/main" id="{0EC06C91-06E0-8B42-A718-19D60D97C295}"/>
                </a:ext>
              </a:extLst>
            </p:cNvPr>
            <p:cNvGrpSpPr/>
            <p:nvPr/>
          </p:nvGrpSpPr>
          <p:grpSpPr>
            <a:xfrm>
              <a:off x="5780989" y="2072027"/>
              <a:ext cx="1164351" cy="1414560"/>
              <a:chOff x="5278722" y="3068079"/>
              <a:chExt cx="1380053" cy="1414560"/>
            </a:xfrm>
          </p:grpSpPr>
          <p:sp>
            <p:nvSpPr>
              <p:cNvPr id="9" name="矩形 8">
                <a:extLst>
                  <a:ext uri="{FF2B5EF4-FFF2-40B4-BE49-F238E27FC236}">
                    <a16:creationId xmlns:a16="http://schemas.microsoft.com/office/drawing/2014/main" id="{9B0D4C5A-D7E6-284F-9AC5-8E5708327AFE}"/>
                  </a:ext>
                </a:extLst>
              </p:cNvPr>
              <p:cNvSpPr/>
              <p:nvPr/>
            </p:nvSpPr>
            <p:spPr>
              <a:xfrm>
                <a:off x="5405599" y="3594188"/>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实时计算</a:t>
                </a:r>
                <a:endParaRPr lang="en-US" altLang="zh-CN" sz="1200" dirty="0"/>
              </a:p>
            </p:txBody>
          </p:sp>
          <p:sp>
            <p:nvSpPr>
              <p:cNvPr id="19" name="矩形 18">
                <a:extLst>
                  <a:ext uri="{FF2B5EF4-FFF2-40B4-BE49-F238E27FC236}">
                    <a16:creationId xmlns:a16="http://schemas.microsoft.com/office/drawing/2014/main" id="{974C3274-DB79-3F4E-B626-AB180EC7D293}"/>
                  </a:ext>
                </a:extLst>
              </p:cNvPr>
              <p:cNvSpPr/>
              <p:nvPr/>
            </p:nvSpPr>
            <p:spPr>
              <a:xfrm>
                <a:off x="5278722" y="3068079"/>
                <a:ext cx="1380053" cy="1414560"/>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文本框 26">
                <a:extLst>
                  <a:ext uri="{FF2B5EF4-FFF2-40B4-BE49-F238E27FC236}">
                    <a16:creationId xmlns:a16="http://schemas.microsoft.com/office/drawing/2014/main" id="{D156D650-5F48-FA42-B84D-0F5814426746}"/>
                  </a:ext>
                </a:extLst>
              </p:cNvPr>
              <p:cNvSpPr txBox="1"/>
              <p:nvPr/>
            </p:nvSpPr>
            <p:spPr>
              <a:xfrm>
                <a:off x="5433715" y="3152007"/>
                <a:ext cx="1029859" cy="307777"/>
              </a:xfrm>
              <a:prstGeom prst="rect">
                <a:avLst/>
              </a:prstGeom>
              <a:noFill/>
            </p:spPr>
            <p:txBody>
              <a:bodyPr wrap="none" rtlCol="0">
                <a:spAutoFit/>
              </a:bodyPr>
              <a:lstStyle/>
              <a:p>
                <a:r>
                  <a:rPr lang="en-US" altLang="zh-CN" sz="1400" dirty="0"/>
                  <a:t>ETL</a:t>
                </a:r>
                <a:r>
                  <a:rPr lang="zh-CN" altLang="en-US" sz="1400" dirty="0"/>
                  <a:t>引擎</a:t>
                </a:r>
              </a:p>
            </p:txBody>
          </p:sp>
        </p:grpSp>
        <p:grpSp>
          <p:nvGrpSpPr>
            <p:cNvPr id="17" name="组合 16">
              <a:extLst>
                <a:ext uri="{FF2B5EF4-FFF2-40B4-BE49-F238E27FC236}">
                  <a16:creationId xmlns:a16="http://schemas.microsoft.com/office/drawing/2014/main" id="{DD31FFD0-902E-2E4B-9642-A5DD300A6104}"/>
                </a:ext>
              </a:extLst>
            </p:cNvPr>
            <p:cNvGrpSpPr/>
            <p:nvPr/>
          </p:nvGrpSpPr>
          <p:grpSpPr>
            <a:xfrm>
              <a:off x="1078631" y="2064226"/>
              <a:ext cx="2066411" cy="3203254"/>
              <a:chOff x="561995" y="2241535"/>
              <a:chExt cx="2217901" cy="3203254"/>
            </a:xfrm>
          </p:grpSpPr>
          <p:sp>
            <p:nvSpPr>
              <p:cNvPr id="6" name="矩形 5">
                <a:extLst>
                  <a:ext uri="{FF2B5EF4-FFF2-40B4-BE49-F238E27FC236}">
                    <a16:creationId xmlns:a16="http://schemas.microsoft.com/office/drawing/2014/main" id="{9B226152-4A3C-CD41-817A-92E3B0B5BB69}"/>
                  </a:ext>
                </a:extLst>
              </p:cNvPr>
              <p:cNvSpPr/>
              <p:nvPr/>
            </p:nvSpPr>
            <p:spPr>
              <a:xfrm>
                <a:off x="561995" y="2241535"/>
                <a:ext cx="2217901" cy="3203254"/>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流程图: 磁盘 5">
                <a:extLst>
                  <a:ext uri="{FF2B5EF4-FFF2-40B4-BE49-F238E27FC236}">
                    <a16:creationId xmlns:a16="http://schemas.microsoft.com/office/drawing/2014/main" id="{2D2F1AB8-BF85-B440-A4F8-C85C862588F5}"/>
                  </a:ext>
                </a:extLst>
              </p:cNvPr>
              <p:cNvSpPr/>
              <p:nvPr/>
            </p:nvSpPr>
            <p:spPr>
              <a:xfrm>
                <a:off x="1743294" y="2922803"/>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城市安防</a:t>
                </a:r>
                <a:endParaRPr lang="en-US" altLang="zh-CN" sz="1200" dirty="0"/>
              </a:p>
            </p:txBody>
          </p:sp>
          <p:sp>
            <p:nvSpPr>
              <p:cNvPr id="8" name="流程图: 磁盘 6">
                <a:extLst>
                  <a:ext uri="{FF2B5EF4-FFF2-40B4-BE49-F238E27FC236}">
                    <a16:creationId xmlns:a16="http://schemas.microsoft.com/office/drawing/2014/main" id="{597CADFD-3019-9049-8BE6-19C6FE65D935}"/>
                  </a:ext>
                </a:extLst>
              </p:cNvPr>
              <p:cNvSpPr/>
              <p:nvPr/>
            </p:nvSpPr>
            <p:spPr>
              <a:xfrm>
                <a:off x="1739815" y="3476964"/>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水利</a:t>
                </a:r>
                <a:endParaRPr lang="en-US" altLang="zh-CN" sz="1200" dirty="0"/>
              </a:p>
            </p:txBody>
          </p:sp>
          <p:sp>
            <p:nvSpPr>
              <p:cNvPr id="15" name="文本框 14">
                <a:extLst>
                  <a:ext uri="{FF2B5EF4-FFF2-40B4-BE49-F238E27FC236}">
                    <a16:creationId xmlns:a16="http://schemas.microsoft.com/office/drawing/2014/main" id="{28FFF457-7B06-164B-9390-9634C1893C6C}"/>
                  </a:ext>
                </a:extLst>
              </p:cNvPr>
              <p:cNvSpPr txBox="1"/>
              <p:nvPr/>
            </p:nvSpPr>
            <p:spPr>
              <a:xfrm>
                <a:off x="1096642" y="2353635"/>
                <a:ext cx="1082348" cy="307777"/>
              </a:xfrm>
              <a:prstGeom prst="rect">
                <a:avLst/>
              </a:prstGeom>
              <a:noFill/>
            </p:spPr>
            <p:txBody>
              <a:bodyPr wrap="none" rtlCol="0">
                <a:spAutoFit/>
              </a:bodyPr>
              <a:lstStyle/>
              <a:p>
                <a:r>
                  <a:rPr lang="zh-CN" altLang="en-US" sz="1400" dirty="0"/>
                  <a:t>数据输入源</a:t>
                </a:r>
              </a:p>
            </p:txBody>
          </p:sp>
          <p:sp>
            <p:nvSpPr>
              <p:cNvPr id="28" name="流程图: 磁盘 5">
                <a:extLst>
                  <a:ext uri="{FF2B5EF4-FFF2-40B4-BE49-F238E27FC236}">
                    <a16:creationId xmlns:a16="http://schemas.microsoft.com/office/drawing/2014/main" id="{9472F6E7-26E4-F54A-A084-D2228DE13AF6}"/>
                  </a:ext>
                </a:extLst>
              </p:cNvPr>
              <p:cNvSpPr/>
              <p:nvPr/>
            </p:nvSpPr>
            <p:spPr>
              <a:xfrm>
                <a:off x="650868" y="2919542"/>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建筑能耗</a:t>
                </a:r>
                <a:endParaRPr lang="en-US" altLang="zh-CN" sz="1200" dirty="0"/>
              </a:p>
            </p:txBody>
          </p:sp>
          <p:sp>
            <p:nvSpPr>
              <p:cNvPr id="29" name="流程图: 磁盘 5">
                <a:extLst>
                  <a:ext uri="{FF2B5EF4-FFF2-40B4-BE49-F238E27FC236}">
                    <a16:creationId xmlns:a16="http://schemas.microsoft.com/office/drawing/2014/main" id="{C109B666-27AB-5049-9C86-EEA41E4BAAD3}"/>
                  </a:ext>
                </a:extLst>
              </p:cNvPr>
              <p:cNvSpPr/>
              <p:nvPr/>
            </p:nvSpPr>
            <p:spPr>
              <a:xfrm>
                <a:off x="648406" y="3458097"/>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气象</a:t>
                </a:r>
                <a:endParaRPr lang="en-US" altLang="zh-CN" sz="1200" dirty="0"/>
              </a:p>
            </p:txBody>
          </p:sp>
          <p:sp>
            <p:nvSpPr>
              <p:cNvPr id="30" name="流程图: 磁盘 5">
                <a:extLst>
                  <a:ext uri="{FF2B5EF4-FFF2-40B4-BE49-F238E27FC236}">
                    <a16:creationId xmlns:a16="http://schemas.microsoft.com/office/drawing/2014/main" id="{5C901BFA-877F-3347-BC85-5C40F9B8080D}"/>
                  </a:ext>
                </a:extLst>
              </p:cNvPr>
              <p:cNvSpPr/>
              <p:nvPr/>
            </p:nvSpPr>
            <p:spPr>
              <a:xfrm>
                <a:off x="648406" y="4005224"/>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路网</a:t>
                </a:r>
                <a:endParaRPr lang="en-US" altLang="zh-CN" sz="1200" dirty="0"/>
              </a:p>
            </p:txBody>
          </p:sp>
          <p:sp>
            <p:nvSpPr>
              <p:cNvPr id="31" name="流程图: 磁盘 6">
                <a:extLst>
                  <a:ext uri="{FF2B5EF4-FFF2-40B4-BE49-F238E27FC236}">
                    <a16:creationId xmlns:a16="http://schemas.microsoft.com/office/drawing/2014/main" id="{4D9BAE67-8AB6-1E43-A57C-8C2222A5BC57}"/>
                  </a:ext>
                </a:extLst>
              </p:cNvPr>
              <p:cNvSpPr/>
              <p:nvPr/>
            </p:nvSpPr>
            <p:spPr>
              <a:xfrm>
                <a:off x="1739815" y="4008599"/>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生态环境</a:t>
                </a:r>
                <a:endParaRPr lang="en-US" altLang="zh-CN" sz="1200" dirty="0"/>
              </a:p>
            </p:txBody>
          </p:sp>
          <p:sp>
            <p:nvSpPr>
              <p:cNvPr id="32" name="流程图: 磁盘 5">
                <a:extLst>
                  <a:ext uri="{FF2B5EF4-FFF2-40B4-BE49-F238E27FC236}">
                    <a16:creationId xmlns:a16="http://schemas.microsoft.com/office/drawing/2014/main" id="{69478315-D41F-B44B-824D-5E70C75A6AF4}"/>
                  </a:ext>
                </a:extLst>
              </p:cNvPr>
              <p:cNvSpPr/>
              <p:nvPr/>
            </p:nvSpPr>
            <p:spPr>
              <a:xfrm>
                <a:off x="648406" y="4500632"/>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交通</a:t>
                </a:r>
                <a:endParaRPr lang="en-US" altLang="zh-CN" sz="1200" dirty="0"/>
              </a:p>
            </p:txBody>
          </p:sp>
          <p:sp>
            <p:nvSpPr>
              <p:cNvPr id="34" name="流程图: 磁盘 5">
                <a:extLst>
                  <a:ext uri="{FF2B5EF4-FFF2-40B4-BE49-F238E27FC236}">
                    <a16:creationId xmlns:a16="http://schemas.microsoft.com/office/drawing/2014/main" id="{35B4C2FC-33F2-7E46-9580-9DEC760B6081}"/>
                  </a:ext>
                </a:extLst>
              </p:cNvPr>
              <p:cNvSpPr/>
              <p:nvPr/>
            </p:nvSpPr>
            <p:spPr>
              <a:xfrm>
                <a:off x="1716319" y="4503893"/>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管网</a:t>
                </a:r>
                <a:endParaRPr lang="en-US" altLang="zh-CN" sz="1200" dirty="0"/>
              </a:p>
            </p:txBody>
          </p:sp>
        </p:grpSp>
        <p:grpSp>
          <p:nvGrpSpPr>
            <p:cNvPr id="20" name="组合 19">
              <a:extLst>
                <a:ext uri="{FF2B5EF4-FFF2-40B4-BE49-F238E27FC236}">
                  <a16:creationId xmlns:a16="http://schemas.microsoft.com/office/drawing/2014/main" id="{C184DDFD-B25E-6844-99E5-FD58D936EB4B}"/>
                </a:ext>
              </a:extLst>
            </p:cNvPr>
            <p:cNvGrpSpPr/>
            <p:nvPr/>
          </p:nvGrpSpPr>
          <p:grpSpPr>
            <a:xfrm>
              <a:off x="3916006" y="2069757"/>
              <a:ext cx="1109288" cy="1167826"/>
              <a:chOff x="3647298" y="2247066"/>
              <a:chExt cx="1241964" cy="1167826"/>
            </a:xfrm>
          </p:grpSpPr>
          <p:sp>
            <p:nvSpPr>
              <p:cNvPr id="36" name="矩形 35">
                <a:extLst>
                  <a:ext uri="{FF2B5EF4-FFF2-40B4-BE49-F238E27FC236}">
                    <a16:creationId xmlns:a16="http://schemas.microsoft.com/office/drawing/2014/main" id="{C43D6094-2A66-BD46-8978-EA2E244A28A1}"/>
                  </a:ext>
                </a:extLst>
              </p:cNvPr>
              <p:cNvSpPr/>
              <p:nvPr/>
            </p:nvSpPr>
            <p:spPr>
              <a:xfrm flipH="1">
                <a:off x="3647298" y="2247066"/>
                <a:ext cx="1241964" cy="1167826"/>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文本框 36">
                <a:extLst>
                  <a:ext uri="{FF2B5EF4-FFF2-40B4-BE49-F238E27FC236}">
                    <a16:creationId xmlns:a16="http://schemas.microsoft.com/office/drawing/2014/main" id="{F622BDF5-23C6-624E-BFCB-23EB8637BA3B}"/>
                  </a:ext>
                </a:extLst>
              </p:cNvPr>
              <p:cNvSpPr txBox="1"/>
              <p:nvPr/>
            </p:nvSpPr>
            <p:spPr>
              <a:xfrm>
                <a:off x="3696301" y="2349339"/>
                <a:ext cx="1101583" cy="307777"/>
              </a:xfrm>
              <a:prstGeom prst="rect">
                <a:avLst/>
              </a:prstGeom>
              <a:noFill/>
            </p:spPr>
            <p:txBody>
              <a:bodyPr wrap="none" rtlCol="0">
                <a:spAutoFit/>
              </a:bodyPr>
              <a:lstStyle/>
              <a:p>
                <a:r>
                  <a:rPr lang="zh-CN" altLang="en-US" sz="1400" dirty="0"/>
                  <a:t>数据缓冲区</a:t>
                </a:r>
              </a:p>
            </p:txBody>
          </p:sp>
          <p:sp>
            <p:nvSpPr>
              <p:cNvPr id="40" name="圆柱形 54">
                <a:extLst>
                  <a:ext uri="{FF2B5EF4-FFF2-40B4-BE49-F238E27FC236}">
                    <a16:creationId xmlns:a16="http://schemas.microsoft.com/office/drawing/2014/main" id="{7CF0CA24-C94A-044B-A4F4-1A4D207CB068}"/>
                  </a:ext>
                </a:extLst>
              </p:cNvPr>
              <p:cNvSpPr/>
              <p:nvPr/>
            </p:nvSpPr>
            <p:spPr>
              <a:xfrm rot="5400000">
                <a:off x="4030154" y="2478029"/>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46" name="文本框 45">
              <a:extLst>
                <a:ext uri="{FF2B5EF4-FFF2-40B4-BE49-F238E27FC236}">
                  <a16:creationId xmlns:a16="http://schemas.microsoft.com/office/drawing/2014/main" id="{B13E7A20-EECC-9E41-A04D-8D5FFC768563}"/>
                </a:ext>
              </a:extLst>
            </p:cNvPr>
            <p:cNvSpPr txBox="1"/>
            <p:nvPr/>
          </p:nvSpPr>
          <p:spPr>
            <a:xfrm>
              <a:off x="5091006" y="1910769"/>
              <a:ext cx="543739" cy="523220"/>
            </a:xfrm>
            <a:prstGeom prst="rect">
              <a:avLst/>
            </a:prstGeom>
            <a:noFill/>
          </p:spPr>
          <p:txBody>
            <a:bodyPr wrap="none" rtlCol="0">
              <a:spAutoFit/>
            </a:bodyPr>
            <a:lstStyle/>
            <a:p>
              <a:r>
                <a:rPr lang="zh-CN" altLang="en-US" sz="1400" dirty="0"/>
                <a:t>实时</a:t>
              </a:r>
              <a:endParaRPr lang="en-US" altLang="zh-CN" sz="1400" dirty="0"/>
            </a:p>
            <a:p>
              <a:r>
                <a:rPr lang="zh-CN" altLang="en-US" sz="1400" dirty="0"/>
                <a:t>数据</a:t>
              </a:r>
            </a:p>
          </p:txBody>
        </p:sp>
        <p:sp>
          <p:nvSpPr>
            <p:cNvPr id="48" name="下箭头 47">
              <a:extLst>
                <a:ext uri="{FF2B5EF4-FFF2-40B4-BE49-F238E27FC236}">
                  <a16:creationId xmlns:a16="http://schemas.microsoft.com/office/drawing/2014/main" id="{1E441C75-BC82-4A43-B5E4-F527DE4ADA24}"/>
                </a:ext>
              </a:extLst>
            </p:cNvPr>
            <p:cNvSpPr/>
            <p:nvPr/>
          </p:nvSpPr>
          <p:spPr>
            <a:xfrm rot="16200000">
              <a:off x="3396596" y="3978750"/>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B71F2E6-F46C-6642-B216-5718244D0EE5}"/>
                </a:ext>
              </a:extLst>
            </p:cNvPr>
            <p:cNvSpPr/>
            <p:nvPr/>
          </p:nvSpPr>
          <p:spPr>
            <a:xfrm flipH="1">
              <a:off x="7732351" y="2121814"/>
              <a:ext cx="1223472" cy="91483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文本框 50">
              <a:extLst>
                <a:ext uri="{FF2B5EF4-FFF2-40B4-BE49-F238E27FC236}">
                  <a16:creationId xmlns:a16="http://schemas.microsoft.com/office/drawing/2014/main" id="{BB034198-BF9B-7D4E-9936-A86D8FE118DB}"/>
                </a:ext>
              </a:extLst>
            </p:cNvPr>
            <p:cNvSpPr txBox="1"/>
            <p:nvPr/>
          </p:nvSpPr>
          <p:spPr>
            <a:xfrm>
              <a:off x="7900678" y="2164614"/>
              <a:ext cx="906017" cy="307777"/>
            </a:xfrm>
            <a:prstGeom prst="rect">
              <a:avLst/>
            </a:prstGeom>
            <a:noFill/>
          </p:spPr>
          <p:txBody>
            <a:bodyPr wrap="none" rtlCol="0">
              <a:spAutoFit/>
            </a:bodyPr>
            <a:lstStyle/>
            <a:p>
              <a:r>
                <a:rPr lang="zh-CN" altLang="en-US" sz="1400" dirty="0"/>
                <a:t>预测引擎</a:t>
              </a:r>
              <a:endParaRPr lang="en-US" altLang="zh-CN" sz="1400" dirty="0"/>
            </a:p>
          </p:txBody>
        </p:sp>
        <p:sp>
          <p:nvSpPr>
            <p:cNvPr id="53" name="下箭头 52">
              <a:extLst>
                <a:ext uri="{FF2B5EF4-FFF2-40B4-BE49-F238E27FC236}">
                  <a16:creationId xmlns:a16="http://schemas.microsoft.com/office/drawing/2014/main" id="{6FDA3401-0A8D-CC42-AA8F-6DA896F06A65}"/>
                </a:ext>
              </a:extLst>
            </p:cNvPr>
            <p:cNvSpPr/>
            <p:nvPr/>
          </p:nvSpPr>
          <p:spPr>
            <a:xfrm rot="5400000">
              <a:off x="5290990" y="2559293"/>
              <a:ext cx="226683"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B2AEADAB-2CF3-F049-BB24-FBBF206DE065}"/>
                </a:ext>
              </a:extLst>
            </p:cNvPr>
            <p:cNvGrpSpPr/>
            <p:nvPr/>
          </p:nvGrpSpPr>
          <p:grpSpPr>
            <a:xfrm>
              <a:off x="9737580" y="3728970"/>
              <a:ext cx="1164351" cy="1414560"/>
              <a:chOff x="5278722" y="3068079"/>
              <a:chExt cx="1380053" cy="1414560"/>
            </a:xfrm>
          </p:grpSpPr>
          <p:sp>
            <p:nvSpPr>
              <p:cNvPr id="56" name="矩形 55">
                <a:extLst>
                  <a:ext uri="{FF2B5EF4-FFF2-40B4-BE49-F238E27FC236}">
                    <a16:creationId xmlns:a16="http://schemas.microsoft.com/office/drawing/2014/main" id="{A229C679-B295-2047-ACB6-AF5A0775B8EE}"/>
                  </a:ext>
                </a:extLst>
              </p:cNvPr>
              <p:cNvSpPr/>
              <p:nvPr/>
            </p:nvSpPr>
            <p:spPr>
              <a:xfrm>
                <a:off x="5433715" y="3720019"/>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报表</a:t>
                </a:r>
                <a:endParaRPr lang="en-US" altLang="zh-CN" sz="1200" dirty="0"/>
              </a:p>
            </p:txBody>
          </p:sp>
          <p:sp>
            <p:nvSpPr>
              <p:cNvPr id="57" name="矩形 56">
                <a:extLst>
                  <a:ext uri="{FF2B5EF4-FFF2-40B4-BE49-F238E27FC236}">
                    <a16:creationId xmlns:a16="http://schemas.microsoft.com/office/drawing/2014/main" id="{FF03998B-CC63-D244-9EAE-9316608929F8}"/>
                  </a:ext>
                </a:extLst>
              </p:cNvPr>
              <p:cNvSpPr/>
              <p:nvPr/>
            </p:nvSpPr>
            <p:spPr>
              <a:xfrm>
                <a:off x="5278722" y="3068079"/>
                <a:ext cx="1380053" cy="1414560"/>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4613CCCB-2AC2-3344-B682-1FE6301DF141}"/>
                  </a:ext>
                </a:extLst>
              </p:cNvPr>
              <p:cNvSpPr txBox="1"/>
              <p:nvPr/>
            </p:nvSpPr>
            <p:spPr>
              <a:xfrm>
                <a:off x="5433716" y="3157937"/>
                <a:ext cx="1070062" cy="307777"/>
              </a:xfrm>
              <a:prstGeom prst="rect">
                <a:avLst/>
              </a:prstGeom>
              <a:noFill/>
            </p:spPr>
            <p:txBody>
              <a:bodyPr wrap="none" rtlCol="0">
                <a:spAutoFit/>
              </a:bodyPr>
              <a:lstStyle/>
              <a:p>
                <a:r>
                  <a:rPr lang="zh-CN" altLang="en-US" sz="1400" dirty="0"/>
                  <a:t>效果展示</a:t>
                </a:r>
              </a:p>
            </p:txBody>
          </p:sp>
        </p:grpSp>
        <p:sp>
          <p:nvSpPr>
            <p:cNvPr id="59" name="下箭头 58">
              <a:extLst>
                <a:ext uri="{FF2B5EF4-FFF2-40B4-BE49-F238E27FC236}">
                  <a16:creationId xmlns:a16="http://schemas.microsoft.com/office/drawing/2014/main" id="{DC1E4CB7-30F0-4342-82AD-CD25B4F3F508}"/>
                </a:ext>
              </a:extLst>
            </p:cNvPr>
            <p:cNvSpPr/>
            <p:nvPr/>
          </p:nvSpPr>
          <p:spPr>
            <a:xfrm rot="16200000">
              <a:off x="9250106" y="4304924"/>
              <a:ext cx="270510" cy="65829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B5D71AF-E2BE-7646-BA1E-E40D99D75CF9}"/>
                </a:ext>
              </a:extLst>
            </p:cNvPr>
            <p:cNvSpPr txBox="1"/>
            <p:nvPr/>
          </p:nvSpPr>
          <p:spPr>
            <a:xfrm>
              <a:off x="9101886" y="3958608"/>
              <a:ext cx="543739" cy="523220"/>
            </a:xfrm>
            <a:prstGeom prst="rect">
              <a:avLst/>
            </a:prstGeom>
            <a:noFill/>
          </p:spPr>
          <p:txBody>
            <a:bodyPr wrap="none" rtlCol="0">
              <a:spAutoFit/>
            </a:bodyPr>
            <a:lstStyle/>
            <a:p>
              <a:r>
                <a:rPr lang="zh-CN" altLang="en-US" sz="1400" dirty="0"/>
                <a:t>展示</a:t>
              </a:r>
              <a:endParaRPr lang="en-US" altLang="zh-CN" sz="1400" dirty="0"/>
            </a:p>
            <a:p>
              <a:r>
                <a:rPr lang="zh-CN" altLang="en-US" sz="1400" dirty="0"/>
                <a:t>输出</a:t>
              </a:r>
            </a:p>
          </p:txBody>
        </p:sp>
        <p:grpSp>
          <p:nvGrpSpPr>
            <p:cNvPr id="61" name="组合 60">
              <a:extLst>
                <a:ext uri="{FF2B5EF4-FFF2-40B4-BE49-F238E27FC236}">
                  <a16:creationId xmlns:a16="http://schemas.microsoft.com/office/drawing/2014/main" id="{2FEAADC8-202D-F14E-BBF1-6BDB3B6BAC69}"/>
                </a:ext>
              </a:extLst>
            </p:cNvPr>
            <p:cNvGrpSpPr/>
            <p:nvPr/>
          </p:nvGrpSpPr>
          <p:grpSpPr>
            <a:xfrm>
              <a:off x="7724502" y="3585410"/>
              <a:ext cx="1266056" cy="1672357"/>
              <a:chOff x="7267934" y="2657116"/>
              <a:chExt cx="1266056" cy="1672357"/>
            </a:xfrm>
          </p:grpSpPr>
          <p:sp>
            <p:nvSpPr>
              <p:cNvPr id="62" name="矩形 61">
                <a:extLst>
                  <a:ext uri="{FF2B5EF4-FFF2-40B4-BE49-F238E27FC236}">
                    <a16:creationId xmlns:a16="http://schemas.microsoft.com/office/drawing/2014/main" id="{A4E4AA91-1B28-1642-B039-F1495ECB4705}"/>
                  </a:ext>
                </a:extLst>
              </p:cNvPr>
              <p:cNvSpPr/>
              <p:nvPr/>
            </p:nvSpPr>
            <p:spPr>
              <a:xfrm>
                <a:off x="7357693" y="3218977"/>
                <a:ext cx="1117787"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63" name="矩形 62">
                <a:extLst>
                  <a:ext uri="{FF2B5EF4-FFF2-40B4-BE49-F238E27FC236}">
                    <a16:creationId xmlns:a16="http://schemas.microsoft.com/office/drawing/2014/main" id="{867EF9B3-7914-FC45-A16D-3C3EA92BD645}"/>
                  </a:ext>
                </a:extLst>
              </p:cNvPr>
              <p:cNvSpPr/>
              <p:nvPr/>
            </p:nvSpPr>
            <p:spPr>
              <a:xfrm>
                <a:off x="7357694" y="3795163"/>
                <a:ext cx="1117787" cy="441960"/>
              </a:xfrm>
              <a:prstGeom prst="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elasticsearch</a:t>
                </a:r>
                <a:endParaRPr lang="zh-CN" altLang="en-US" sz="1200" dirty="0"/>
              </a:p>
            </p:txBody>
          </p:sp>
          <p:sp>
            <p:nvSpPr>
              <p:cNvPr id="65" name="矩形 64">
                <a:extLst>
                  <a:ext uri="{FF2B5EF4-FFF2-40B4-BE49-F238E27FC236}">
                    <a16:creationId xmlns:a16="http://schemas.microsoft.com/office/drawing/2014/main" id="{04DCE804-A00D-374C-9F59-A47C7ADC7C35}"/>
                  </a:ext>
                </a:extLst>
              </p:cNvPr>
              <p:cNvSpPr/>
              <p:nvPr/>
            </p:nvSpPr>
            <p:spPr>
              <a:xfrm flipH="1">
                <a:off x="7267934" y="2657116"/>
                <a:ext cx="1266056" cy="1672357"/>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6" name="文本框 65">
                <a:extLst>
                  <a:ext uri="{FF2B5EF4-FFF2-40B4-BE49-F238E27FC236}">
                    <a16:creationId xmlns:a16="http://schemas.microsoft.com/office/drawing/2014/main" id="{6269E8CF-79C0-7A47-B182-0437650D565A}"/>
                  </a:ext>
                </a:extLst>
              </p:cNvPr>
              <p:cNvSpPr txBox="1"/>
              <p:nvPr/>
            </p:nvSpPr>
            <p:spPr>
              <a:xfrm>
                <a:off x="7438549" y="2756196"/>
                <a:ext cx="902811" cy="307777"/>
              </a:xfrm>
              <a:prstGeom prst="rect">
                <a:avLst/>
              </a:prstGeom>
              <a:noFill/>
            </p:spPr>
            <p:txBody>
              <a:bodyPr wrap="none" rtlCol="0">
                <a:spAutoFit/>
              </a:bodyPr>
              <a:lstStyle/>
              <a:p>
                <a:r>
                  <a:rPr lang="zh-CN" altLang="en-US" sz="1400" dirty="0"/>
                  <a:t>数据展示</a:t>
                </a:r>
              </a:p>
            </p:txBody>
          </p:sp>
        </p:grpSp>
        <p:sp>
          <p:nvSpPr>
            <p:cNvPr id="67" name="下箭头 66">
              <a:extLst>
                <a:ext uri="{FF2B5EF4-FFF2-40B4-BE49-F238E27FC236}">
                  <a16:creationId xmlns:a16="http://schemas.microsoft.com/office/drawing/2014/main" id="{36E278AC-1517-BB4E-8C71-7AE5837043CB}"/>
                </a:ext>
              </a:extLst>
            </p:cNvPr>
            <p:cNvSpPr/>
            <p:nvPr/>
          </p:nvSpPr>
          <p:spPr>
            <a:xfrm rot="3102360">
              <a:off x="5339170" y="3376540"/>
              <a:ext cx="226683" cy="74369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a:extLst>
                <a:ext uri="{FF2B5EF4-FFF2-40B4-BE49-F238E27FC236}">
                  <a16:creationId xmlns:a16="http://schemas.microsoft.com/office/drawing/2014/main" id="{A245AECC-6246-244A-81E3-24D2A5D4E118}"/>
                </a:ext>
              </a:extLst>
            </p:cNvPr>
            <p:cNvSpPr/>
            <p:nvPr/>
          </p:nvSpPr>
          <p:spPr>
            <a:xfrm rot="16200000">
              <a:off x="5290991" y="2316210"/>
              <a:ext cx="226681"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下箭头 68">
              <a:extLst>
                <a:ext uri="{FF2B5EF4-FFF2-40B4-BE49-F238E27FC236}">
                  <a16:creationId xmlns:a16="http://schemas.microsoft.com/office/drawing/2014/main" id="{0E83338A-3463-A447-AE09-EB4D6BF67E2E}"/>
                </a:ext>
              </a:extLst>
            </p:cNvPr>
            <p:cNvSpPr/>
            <p:nvPr/>
          </p:nvSpPr>
          <p:spPr>
            <a:xfrm rot="16200000">
              <a:off x="3394814" y="2506349"/>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下箭头 72">
              <a:extLst>
                <a:ext uri="{FF2B5EF4-FFF2-40B4-BE49-F238E27FC236}">
                  <a16:creationId xmlns:a16="http://schemas.microsoft.com/office/drawing/2014/main" id="{47AC57EB-96C5-1641-9FBA-822B66693997}"/>
                </a:ext>
              </a:extLst>
            </p:cNvPr>
            <p:cNvSpPr/>
            <p:nvPr/>
          </p:nvSpPr>
          <p:spPr>
            <a:xfrm rot="19094577">
              <a:off x="7229919" y="3434127"/>
              <a:ext cx="226683" cy="74369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下箭头 75">
              <a:extLst>
                <a:ext uri="{FF2B5EF4-FFF2-40B4-BE49-F238E27FC236}">
                  <a16:creationId xmlns:a16="http://schemas.microsoft.com/office/drawing/2014/main" id="{9B27911E-9B8F-2B40-AABD-BB9302A0EABB}"/>
                </a:ext>
              </a:extLst>
            </p:cNvPr>
            <p:cNvSpPr/>
            <p:nvPr/>
          </p:nvSpPr>
          <p:spPr>
            <a:xfrm rot="10800000">
              <a:off x="7950141" y="3131186"/>
              <a:ext cx="226683" cy="272651"/>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下箭头 76">
              <a:extLst>
                <a:ext uri="{FF2B5EF4-FFF2-40B4-BE49-F238E27FC236}">
                  <a16:creationId xmlns:a16="http://schemas.microsoft.com/office/drawing/2014/main" id="{80FED955-D833-8448-BC2F-95A5523853D8}"/>
                </a:ext>
              </a:extLst>
            </p:cNvPr>
            <p:cNvSpPr/>
            <p:nvPr/>
          </p:nvSpPr>
          <p:spPr>
            <a:xfrm>
              <a:off x="8380447" y="3148765"/>
              <a:ext cx="226683" cy="272651"/>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084DF7D5-BE78-034F-ABC0-ACF755B4081F}"/>
                </a:ext>
              </a:extLst>
            </p:cNvPr>
            <p:cNvSpPr txBox="1"/>
            <p:nvPr/>
          </p:nvSpPr>
          <p:spPr>
            <a:xfrm>
              <a:off x="3189047" y="2511436"/>
              <a:ext cx="607859" cy="261610"/>
            </a:xfrm>
            <a:prstGeom prst="rect">
              <a:avLst/>
            </a:prstGeom>
            <a:noFill/>
          </p:spPr>
          <p:txBody>
            <a:bodyPr wrap="none" rtlCol="0">
              <a:spAutoFit/>
            </a:bodyPr>
            <a:lstStyle/>
            <a:p>
              <a:r>
                <a:rPr lang="zh-CN" altLang="en-US" sz="1100" dirty="0"/>
                <a:t>结构化</a:t>
              </a:r>
            </a:p>
          </p:txBody>
        </p:sp>
        <p:sp>
          <p:nvSpPr>
            <p:cNvPr id="70" name="文本框 69">
              <a:extLst>
                <a:ext uri="{FF2B5EF4-FFF2-40B4-BE49-F238E27FC236}">
                  <a16:creationId xmlns:a16="http://schemas.microsoft.com/office/drawing/2014/main" id="{C48730EF-9819-6344-B4D0-1C9F83C0A567}"/>
                </a:ext>
              </a:extLst>
            </p:cNvPr>
            <p:cNvSpPr txBox="1"/>
            <p:nvPr/>
          </p:nvSpPr>
          <p:spPr>
            <a:xfrm>
              <a:off x="3149127" y="4414207"/>
              <a:ext cx="748923" cy="430887"/>
            </a:xfrm>
            <a:prstGeom prst="rect">
              <a:avLst/>
            </a:prstGeom>
            <a:noFill/>
          </p:spPr>
          <p:txBody>
            <a:bodyPr wrap="none" rtlCol="0">
              <a:spAutoFit/>
            </a:bodyPr>
            <a:lstStyle/>
            <a:p>
              <a:r>
                <a:rPr lang="zh-CN" altLang="en-US" sz="1100" dirty="0"/>
                <a:t>半结构化</a:t>
              </a:r>
              <a:endParaRPr lang="en-US" altLang="zh-CN" sz="1100" dirty="0"/>
            </a:p>
            <a:p>
              <a:r>
                <a:rPr lang="zh-CN" altLang="en-US" sz="1100" dirty="0"/>
                <a:t>非结构化</a:t>
              </a:r>
            </a:p>
          </p:txBody>
        </p:sp>
      </p:grpSp>
    </p:spTree>
    <p:extLst>
      <p:ext uri="{BB962C8B-B14F-4D97-AF65-F5344CB8AC3E}">
        <p14:creationId xmlns:p14="http://schemas.microsoft.com/office/powerpoint/2010/main" val="4111160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缺角矩形 58">
            <a:extLst>
              <a:ext uri="{FF2B5EF4-FFF2-40B4-BE49-F238E27FC236}">
                <a16:creationId xmlns:a16="http://schemas.microsoft.com/office/drawing/2014/main" id="{46B12E7E-F3BB-0742-B775-DB0CB90DFF0F}"/>
              </a:ext>
            </a:extLst>
          </p:cNvPr>
          <p:cNvSpPr/>
          <p:nvPr/>
        </p:nvSpPr>
        <p:spPr>
          <a:xfrm>
            <a:off x="317353" y="2983549"/>
            <a:ext cx="2716935" cy="2838327"/>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团队介绍</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grpSp>
        <p:nvGrpSpPr>
          <p:cNvPr id="28" name="组合 27">
            <a:extLst>
              <a:ext uri="{FF2B5EF4-FFF2-40B4-BE49-F238E27FC236}">
                <a16:creationId xmlns:a16="http://schemas.microsoft.com/office/drawing/2014/main" id="{C50BE2A5-1C3B-1A4B-8A5F-DDBE0EAE2F14}"/>
              </a:ext>
            </a:extLst>
          </p:cNvPr>
          <p:cNvGrpSpPr>
            <a:grpSpLocks noChangeAspect="1"/>
          </p:cNvGrpSpPr>
          <p:nvPr/>
        </p:nvGrpSpPr>
        <p:grpSpPr>
          <a:xfrm>
            <a:off x="607911" y="2164438"/>
            <a:ext cx="11213965" cy="3828725"/>
            <a:chOff x="1008066" y="1128748"/>
            <a:chExt cx="14149771" cy="4831083"/>
          </a:xfrm>
        </p:grpSpPr>
        <p:sp>
          <p:nvSpPr>
            <p:cNvPr id="30" name="椭圆 29">
              <a:extLst>
                <a:ext uri="{FF2B5EF4-FFF2-40B4-BE49-F238E27FC236}">
                  <a16:creationId xmlns:a16="http://schemas.microsoft.com/office/drawing/2014/main" id="{7E54CA47-BCD1-CC44-8597-53323D9E8573}"/>
                </a:ext>
              </a:extLst>
            </p:cNvPr>
            <p:cNvSpPr/>
            <p:nvPr/>
          </p:nvSpPr>
          <p:spPr>
            <a:xfrm>
              <a:off x="1359496" y="1157197"/>
              <a:ext cx="2125285" cy="2124000"/>
            </a:xfrm>
            <a:prstGeom prst="ellipse">
              <a:avLst/>
            </a:prstGeom>
            <a:blipFill>
              <a:blip r:embed="rId3">
                <a:alphaModFix/>
              </a:blip>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文本框 31">
              <a:extLst>
                <a:ext uri="{FF2B5EF4-FFF2-40B4-BE49-F238E27FC236}">
                  <a16:creationId xmlns:a16="http://schemas.microsoft.com/office/drawing/2014/main" id="{E4806CA2-950E-D240-B89C-06BD8E34FE7F}"/>
                </a:ext>
              </a:extLst>
            </p:cNvPr>
            <p:cNvSpPr txBox="1"/>
            <p:nvPr/>
          </p:nvSpPr>
          <p:spPr>
            <a:xfrm>
              <a:off x="1008066" y="3818332"/>
              <a:ext cx="2690298" cy="1700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整体课题方向的制定</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技术方案的选型</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输出结果的确认</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存储引擎研究</a:t>
              </a:r>
              <a:endParaRPr lang="en-US" altLang="zh-CN" sz="1400" dirty="0">
                <a:solidFill>
                  <a:schemeClr val="accent4">
                    <a:lumMod val="50000"/>
                  </a:schemeClr>
                </a:solidFill>
              </a:endParaRPr>
            </a:p>
          </p:txBody>
        </p:sp>
        <p:cxnSp>
          <p:nvCxnSpPr>
            <p:cNvPr id="33" name="直接连接符 19">
              <a:extLst>
                <a:ext uri="{FF2B5EF4-FFF2-40B4-BE49-F238E27FC236}">
                  <a16:creationId xmlns:a16="http://schemas.microsoft.com/office/drawing/2014/main" id="{673236DA-2B87-7345-B8E3-6BAC1F8FC80D}"/>
                </a:ext>
              </a:extLst>
            </p:cNvPr>
            <p:cNvCxnSpPr>
              <a:cxnSpLocks/>
            </p:cNvCxnSpPr>
            <p:nvPr/>
          </p:nvCxnSpPr>
          <p:spPr>
            <a:xfrm>
              <a:off x="1218242" y="3873347"/>
              <a:ext cx="2407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5E7CC50-7EDC-A344-B247-C4AA4F8624E4}"/>
                </a:ext>
              </a:extLst>
            </p:cNvPr>
            <p:cNvSpPr txBox="1"/>
            <p:nvPr/>
          </p:nvSpPr>
          <p:spPr>
            <a:xfrm>
              <a:off x="1076989" y="3280276"/>
              <a:ext cx="2690298" cy="427187"/>
            </a:xfrm>
            <a:prstGeom prst="rect">
              <a:avLst/>
            </a:prstGeom>
            <a:noFill/>
          </p:spPr>
          <p:txBody>
            <a:bodyPr wrap="square" rtlCol="0" anchor="b">
              <a:spAutoFit/>
            </a:bodyPr>
            <a:lstStyle/>
            <a:p>
              <a:pPr algn="ctr"/>
              <a:r>
                <a:rPr lang="zh-CN" altLang="en-US" sz="1600" b="1" dirty="0"/>
                <a:t>姜楠</a:t>
              </a:r>
            </a:p>
          </p:txBody>
        </p:sp>
        <p:sp>
          <p:nvSpPr>
            <p:cNvPr id="35" name="缺角矩形 34">
              <a:extLst>
                <a:ext uri="{FF2B5EF4-FFF2-40B4-BE49-F238E27FC236}">
                  <a16:creationId xmlns:a16="http://schemas.microsoft.com/office/drawing/2014/main" id="{53632084-9A83-3F4E-A072-569A9B3A3C00}"/>
                </a:ext>
              </a:extLst>
            </p:cNvPr>
            <p:cNvSpPr/>
            <p:nvPr/>
          </p:nvSpPr>
          <p:spPr>
            <a:xfrm>
              <a:off x="4381887" y="2190750"/>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6" name="椭圆 35">
              <a:extLst>
                <a:ext uri="{FF2B5EF4-FFF2-40B4-BE49-F238E27FC236}">
                  <a16:creationId xmlns:a16="http://schemas.microsoft.com/office/drawing/2014/main" id="{18D83A9F-1D20-5C4B-A859-AE7684FC9101}"/>
                </a:ext>
              </a:extLst>
            </p:cNvPr>
            <p:cNvSpPr/>
            <p:nvPr/>
          </p:nvSpPr>
          <p:spPr>
            <a:xfrm>
              <a:off x="5033358" y="1157197"/>
              <a:ext cx="2125285" cy="2124000"/>
            </a:xfrm>
            <a:prstGeom prst="ellipse">
              <a:avLst/>
            </a:prstGeom>
            <a:blipFill>
              <a:blip r:embed="rId4"/>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缺角矩形 36">
              <a:extLst>
                <a:ext uri="{FF2B5EF4-FFF2-40B4-BE49-F238E27FC236}">
                  <a16:creationId xmlns:a16="http://schemas.microsoft.com/office/drawing/2014/main" id="{B48C8CC3-C7B6-5E49-84B7-B82FB2D13CD0}"/>
                </a:ext>
              </a:extLst>
            </p:cNvPr>
            <p:cNvSpPr/>
            <p:nvPr/>
          </p:nvSpPr>
          <p:spPr>
            <a:xfrm>
              <a:off x="5430946" y="5528882"/>
              <a:ext cx="1330110" cy="424243"/>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38" name="文本框 37">
              <a:extLst>
                <a:ext uri="{FF2B5EF4-FFF2-40B4-BE49-F238E27FC236}">
                  <a16:creationId xmlns:a16="http://schemas.microsoft.com/office/drawing/2014/main" id="{9254DEFA-24CE-3144-B2B3-5A83029D2AD0}"/>
                </a:ext>
              </a:extLst>
            </p:cNvPr>
            <p:cNvSpPr txBox="1"/>
            <p:nvPr/>
          </p:nvSpPr>
          <p:spPr>
            <a:xfrm>
              <a:off x="4750851"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rPr>
                <a:t>GRU</a:t>
              </a:r>
              <a:r>
                <a:rPr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预警模型研究</a:t>
              </a:r>
              <a:endPar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39" name="直接连接符 27">
              <a:extLst>
                <a:ext uri="{FF2B5EF4-FFF2-40B4-BE49-F238E27FC236}">
                  <a16:creationId xmlns:a16="http://schemas.microsoft.com/office/drawing/2014/main" id="{96586270-DF92-164E-8911-6359F9D4BB53}"/>
                </a:ext>
              </a:extLst>
            </p:cNvPr>
            <p:cNvCxnSpPr>
              <a:cxnSpLocks/>
            </p:cNvCxnSpPr>
            <p:nvPr/>
          </p:nvCxnSpPr>
          <p:spPr>
            <a:xfrm>
              <a:off x="4892104" y="3873347"/>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0A385C-F17B-3243-9E91-A637091D7874}"/>
                </a:ext>
              </a:extLst>
            </p:cNvPr>
            <p:cNvSpPr txBox="1"/>
            <p:nvPr/>
          </p:nvSpPr>
          <p:spPr>
            <a:xfrm>
              <a:off x="4750851" y="3280276"/>
              <a:ext cx="2690298" cy="427187"/>
            </a:xfrm>
            <a:prstGeom prst="rect">
              <a:avLst/>
            </a:prstGeom>
            <a:noFill/>
          </p:spPr>
          <p:txBody>
            <a:bodyPr wrap="square" rtlCol="0" anchor="b">
              <a:spAutoFit/>
            </a:bodyPr>
            <a:lstStyle/>
            <a:p>
              <a:pPr algn="ctr"/>
              <a:r>
                <a:rPr lang="zh-CN" altLang="en-US" sz="1600" b="1" dirty="0"/>
                <a:t>周恒</a:t>
              </a:r>
            </a:p>
          </p:txBody>
        </p:sp>
        <p:sp>
          <p:nvSpPr>
            <p:cNvPr id="41" name="缺角矩形 40">
              <a:extLst>
                <a:ext uri="{FF2B5EF4-FFF2-40B4-BE49-F238E27FC236}">
                  <a16:creationId xmlns:a16="http://schemas.microsoft.com/office/drawing/2014/main" id="{75A95F26-5A38-3448-8D1C-BB683D62F5D7}"/>
                </a:ext>
              </a:extLst>
            </p:cNvPr>
            <p:cNvSpPr/>
            <p:nvPr/>
          </p:nvSpPr>
          <p:spPr>
            <a:xfrm>
              <a:off x="8055749" y="2190750"/>
              <a:ext cx="3428226" cy="3581400"/>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2" name="椭圆 41">
              <a:extLst>
                <a:ext uri="{FF2B5EF4-FFF2-40B4-BE49-F238E27FC236}">
                  <a16:creationId xmlns:a16="http://schemas.microsoft.com/office/drawing/2014/main" id="{7E5A78C0-2409-2C41-AC31-1E43CBF37601}"/>
                </a:ext>
              </a:extLst>
            </p:cNvPr>
            <p:cNvSpPr/>
            <p:nvPr/>
          </p:nvSpPr>
          <p:spPr>
            <a:xfrm>
              <a:off x="8707220" y="1157197"/>
              <a:ext cx="2125285" cy="2124000"/>
            </a:xfrm>
            <a:prstGeom prst="ellipse">
              <a:avLst/>
            </a:prstGeom>
            <a:blipFill>
              <a:blip r:embed="rId5"/>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缺角矩形 42">
              <a:extLst>
                <a:ext uri="{FF2B5EF4-FFF2-40B4-BE49-F238E27FC236}">
                  <a16:creationId xmlns:a16="http://schemas.microsoft.com/office/drawing/2014/main" id="{B55D86B8-FACC-CA4B-AF42-CDBC27E475D9}"/>
                </a:ext>
              </a:extLst>
            </p:cNvPr>
            <p:cNvSpPr/>
            <p:nvPr/>
          </p:nvSpPr>
          <p:spPr>
            <a:xfrm>
              <a:off x="9104808" y="5528882"/>
              <a:ext cx="1330110" cy="424243"/>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44" name="文本框 43">
              <a:extLst>
                <a:ext uri="{FF2B5EF4-FFF2-40B4-BE49-F238E27FC236}">
                  <a16:creationId xmlns:a16="http://schemas.microsoft.com/office/drawing/2014/main" id="{617879C0-B721-C146-86E1-E1C2E2D028B5}"/>
                </a:ext>
              </a:extLst>
            </p:cNvPr>
            <p:cNvSpPr txBox="1"/>
            <p:nvPr/>
          </p:nvSpPr>
          <p:spPr>
            <a:xfrm>
              <a:off x="8424713"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实时计算虚拟化研究</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45" name="直接连接符 34">
              <a:extLst>
                <a:ext uri="{FF2B5EF4-FFF2-40B4-BE49-F238E27FC236}">
                  <a16:creationId xmlns:a16="http://schemas.microsoft.com/office/drawing/2014/main" id="{4CA1BB93-1E64-8248-B6B9-B2C57E646FC5}"/>
                </a:ext>
              </a:extLst>
            </p:cNvPr>
            <p:cNvCxnSpPr>
              <a:cxnSpLocks/>
            </p:cNvCxnSpPr>
            <p:nvPr/>
          </p:nvCxnSpPr>
          <p:spPr>
            <a:xfrm>
              <a:off x="8565966" y="3873347"/>
              <a:ext cx="24077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BEA94BE-5421-AD4D-BA87-85A0C9DD9C6E}"/>
                </a:ext>
              </a:extLst>
            </p:cNvPr>
            <p:cNvSpPr txBox="1"/>
            <p:nvPr/>
          </p:nvSpPr>
          <p:spPr>
            <a:xfrm>
              <a:off x="8424713" y="3280276"/>
              <a:ext cx="2690298" cy="427187"/>
            </a:xfrm>
            <a:prstGeom prst="rect">
              <a:avLst/>
            </a:prstGeom>
            <a:noFill/>
          </p:spPr>
          <p:txBody>
            <a:bodyPr wrap="square" rtlCol="0" anchor="b">
              <a:spAutoFit/>
            </a:bodyPr>
            <a:lstStyle/>
            <a:p>
              <a:pPr algn="ctr"/>
              <a:r>
                <a:rPr kumimoji="1" lang="zh-CN" altLang="en-US" sz="1600" b="1" dirty="0">
                  <a:latin typeface="宋体" panose="02010600030101010101" pitchFamily="2" charset="-122"/>
                </a:rPr>
                <a:t>张李</a:t>
              </a:r>
              <a:endParaRPr lang="en-US" altLang="zh-CN" sz="1600" b="1" dirty="0">
                <a:solidFill>
                  <a:srgbClr val="FFFFFF"/>
                </a:solidFill>
              </a:endParaRPr>
            </a:p>
          </p:txBody>
        </p:sp>
        <p:sp>
          <p:nvSpPr>
            <p:cNvPr id="47" name="缺角矩形 46">
              <a:extLst>
                <a:ext uri="{FF2B5EF4-FFF2-40B4-BE49-F238E27FC236}">
                  <a16:creationId xmlns:a16="http://schemas.microsoft.com/office/drawing/2014/main" id="{31F1BF06-5269-F047-BC6F-22C505A37934}"/>
                </a:ext>
              </a:extLst>
            </p:cNvPr>
            <p:cNvSpPr/>
            <p:nvPr/>
          </p:nvSpPr>
          <p:spPr>
            <a:xfrm>
              <a:off x="11729611" y="2162302"/>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8" name="椭圆 47">
              <a:extLst>
                <a:ext uri="{FF2B5EF4-FFF2-40B4-BE49-F238E27FC236}">
                  <a16:creationId xmlns:a16="http://schemas.microsoft.com/office/drawing/2014/main" id="{1A296488-539C-AE40-969E-352A84AB9B88}"/>
                </a:ext>
              </a:extLst>
            </p:cNvPr>
            <p:cNvSpPr/>
            <p:nvPr/>
          </p:nvSpPr>
          <p:spPr>
            <a:xfrm>
              <a:off x="12381081" y="1128748"/>
              <a:ext cx="2125285" cy="2124001"/>
            </a:xfrm>
            <a:prstGeom prst="ellipse">
              <a:avLst/>
            </a:prstGeom>
            <a:blipFill>
              <a:blip r:embed="rId6"/>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缺角矩形 48">
              <a:extLst>
                <a:ext uri="{FF2B5EF4-FFF2-40B4-BE49-F238E27FC236}">
                  <a16:creationId xmlns:a16="http://schemas.microsoft.com/office/drawing/2014/main" id="{418EFF6A-15D6-3642-98EE-2EBA1D61D818}"/>
                </a:ext>
              </a:extLst>
            </p:cNvPr>
            <p:cNvSpPr/>
            <p:nvPr/>
          </p:nvSpPr>
          <p:spPr>
            <a:xfrm>
              <a:off x="12864035" y="5535587"/>
              <a:ext cx="1330110" cy="424244"/>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50" name="文本框 49">
              <a:extLst>
                <a:ext uri="{FF2B5EF4-FFF2-40B4-BE49-F238E27FC236}">
                  <a16:creationId xmlns:a16="http://schemas.microsoft.com/office/drawing/2014/main" id="{E415E732-98C6-3E4C-A4B6-C85CA7CF8CBD}"/>
                </a:ext>
              </a:extLst>
            </p:cNvPr>
            <p:cNvSpPr txBox="1"/>
            <p:nvPr/>
          </p:nvSpPr>
          <p:spPr>
            <a:xfrm>
              <a:off x="12098575" y="4025874"/>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核心文档输出</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51" name="直接连接符 27">
              <a:extLst>
                <a:ext uri="{FF2B5EF4-FFF2-40B4-BE49-F238E27FC236}">
                  <a16:creationId xmlns:a16="http://schemas.microsoft.com/office/drawing/2014/main" id="{CE1AD181-1AB8-834C-B8EB-34529DE79BE9}"/>
                </a:ext>
              </a:extLst>
            </p:cNvPr>
            <p:cNvCxnSpPr>
              <a:cxnSpLocks/>
            </p:cNvCxnSpPr>
            <p:nvPr/>
          </p:nvCxnSpPr>
          <p:spPr>
            <a:xfrm>
              <a:off x="12239828" y="3844899"/>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16A4377-EA83-F041-973D-C4334715F6B8}"/>
                </a:ext>
              </a:extLst>
            </p:cNvPr>
            <p:cNvSpPr txBox="1"/>
            <p:nvPr/>
          </p:nvSpPr>
          <p:spPr>
            <a:xfrm>
              <a:off x="12098575" y="3251828"/>
              <a:ext cx="2690298" cy="427187"/>
            </a:xfrm>
            <a:prstGeom prst="rect">
              <a:avLst/>
            </a:prstGeom>
            <a:noFill/>
          </p:spPr>
          <p:txBody>
            <a:bodyPr wrap="square" rtlCol="0" anchor="b">
              <a:spAutoFit/>
            </a:bodyPr>
            <a:lstStyle/>
            <a:p>
              <a:pPr algn="ctr" defTabSz="913765"/>
              <a:r>
                <a:rPr kumimoji="1" lang="zh-CN" altLang="en-US" sz="1600" b="1" dirty="0">
                  <a:latin typeface="宋体" panose="02010600030101010101" pitchFamily="2" charset="-122"/>
                </a:rPr>
                <a:t>王勃栋</a:t>
              </a:r>
              <a:endParaRPr lang="en-US" altLang="zh-CN" sz="1600" b="1" dirty="0">
                <a:solidFill>
                  <a:srgbClr val="FFFFFF"/>
                </a:solidFill>
              </a:endParaRPr>
            </a:p>
          </p:txBody>
        </p:sp>
      </p:grpSp>
      <p:sp>
        <p:nvSpPr>
          <p:cNvPr id="58" name="缺角矩形 57">
            <a:extLst>
              <a:ext uri="{FF2B5EF4-FFF2-40B4-BE49-F238E27FC236}">
                <a16:creationId xmlns:a16="http://schemas.microsoft.com/office/drawing/2014/main" id="{C3C9403A-9585-4945-A4E5-DAC9CD102F48}"/>
              </a:ext>
            </a:extLst>
          </p:cNvPr>
          <p:cNvSpPr/>
          <p:nvPr/>
        </p:nvSpPr>
        <p:spPr>
          <a:xfrm>
            <a:off x="1142681" y="5656941"/>
            <a:ext cx="1054138" cy="336221"/>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组长</a:t>
            </a:r>
            <a:endParaRPr lang="en-GB" sz="1400" b="1" dirty="0">
              <a:solidFill>
                <a:srgbClr val="FFFFFF"/>
              </a:solidFill>
            </a:endParaRPr>
          </a:p>
        </p:txBody>
      </p:sp>
    </p:spTree>
    <p:extLst>
      <p:ext uri="{BB962C8B-B14F-4D97-AF65-F5344CB8AC3E}">
        <p14:creationId xmlns:p14="http://schemas.microsoft.com/office/powerpoint/2010/main" val="8176008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基于出租车数据的场景设计</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10" name="矩形 9">
            <a:extLst>
              <a:ext uri="{FF2B5EF4-FFF2-40B4-BE49-F238E27FC236}">
                <a16:creationId xmlns:a16="http://schemas.microsoft.com/office/drawing/2014/main" id="{7C017F96-AA49-7E48-B288-082A00F6CEEC}"/>
              </a:ext>
            </a:extLst>
          </p:cNvPr>
          <p:cNvSpPr/>
          <p:nvPr/>
        </p:nvSpPr>
        <p:spPr>
          <a:xfrm>
            <a:off x="8493999" y="1745298"/>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深度学习</a:t>
            </a:r>
          </a:p>
        </p:txBody>
      </p:sp>
      <p:grpSp>
        <p:nvGrpSpPr>
          <p:cNvPr id="44" name="组合 43">
            <a:extLst>
              <a:ext uri="{FF2B5EF4-FFF2-40B4-BE49-F238E27FC236}">
                <a16:creationId xmlns:a16="http://schemas.microsoft.com/office/drawing/2014/main" id="{DEDAAD22-E554-A244-AFCE-2464E2236F79}"/>
              </a:ext>
            </a:extLst>
          </p:cNvPr>
          <p:cNvGrpSpPr/>
          <p:nvPr/>
        </p:nvGrpSpPr>
        <p:grpSpPr>
          <a:xfrm>
            <a:off x="4565079" y="5065116"/>
            <a:ext cx="2961346" cy="1085140"/>
            <a:chOff x="7267934" y="3331845"/>
            <a:chExt cx="2961346" cy="1085140"/>
          </a:xfrm>
        </p:grpSpPr>
        <p:sp>
          <p:nvSpPr>
            <p:cNvPr id="12" name="矩形 11">
              <a:extLst>
                <a:ext uri="{FF2B5EF4-FFF2-40B4-BE49-F238E27FC236}">
                  <a16:creationId xmlns:a16="http://schemas.microsoft.com/office/drawing/2014/main" id="{608F8A95-0B71-1D4E-AE67-50DF556F4B50}"/>
                </a:ext>
              </a:extLst>
            </p:cNvPr>
            <p:cNvSpPr/>
            <p:nvPr/>
          </p:nvSpPr>
          <p:spPr>
            <a:xfrm>
              <a:off x="7481744" y="3789644"/>
              <a:ext cx="912495" cy="44196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hive</a:t>
              </a:r>
              <a:endParaRPr lang="zh-CN" altLang="en-US" sz="1200" dirty="0"/>
            </a:p>
          </p:txBody>
        </p:sp>
        <p:sp>
          <p:nvSpPr>
            <p:cNvPr id="13" name="矩形 12">
              <a:extLst>
                <a:ext uri="{FF2B5EF4-FFF2-40B4-BE49-F238E27FC236}">
                  <a16:creationId xmlns:a16="http://schemas.microsoft.com/office/drawing/2014/main" id="{6A4F7E21-FD3B-154B-814E-209F8ADB691A}"/>
                </a:ext>
              </a:extLst>
            </p:cNvPr>
            <p:cNvSpPr/>
            <p:nvPr/>
          </p:nvSpPr>
          <p:spPr>
            <a:xfrm>
              <a:off x="8936818" y="3773522"/>
              <a:ext cx="1084656"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8" name="矩形 17">
              <a:extLst>
                <a:ext uri="{FF2B5EF4-FFF2-40B4-BE49-F238E27FC236}">
                  <a16:creationId xmlns:a16="http://schemas.microsoft.com/office/drawing/2014/main" id="{8D42E6E5-D92D-3D4C-82A7-26C959F76EC8}"/>
                </a:ext>
              </a:extLst>
            </p:cNvPr>
            <p:cNvSpPr/>
            <p:nvPr/>
          </p:nvSpPr>
          <p:spPr>
            <a:xfrm flipH="1">
              <a:off x="7267934" y="3331845"/>
              <a:ext cx="2961346" cy="1085140"/>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126E491F-A4E1-0C4A-B68C-EC6DE3192A9A}"/>
                </a:ext>
              </a:extLst>
            </p:cNvPr>
            <p:cNvSpPr txBox="1"/>
            <p:nvPr/>
          </p:nvSpPr>
          <p:spPr>
            <a:xfrm>
              <a:off x="8394239" y="3386147"/>
              <a:ext cx="902811" cy="307777"/>
            </a:xfrm>
            <a:prstGeom prst="rect">
              <a:avLst/>
            </a:prstGeom>
            <a:noFill/>
          </p:spPr>
          <p:txBody>
            <a:bodyPr wrap="none" rtlCol="0">
              <a:spAutoFit/>
            </a:bodyPr>
            <a:lstStyle/>
            <a:p>
              <a:r>
                <a:rPr lang="zh-CN" altLang="en-US" sz="1400" dirty="0"/>
                <a:t>异构数仓</a:t>
              </a:r>
            </a:p>
          </p:txBody>
        </p:sp>
      </p:grpSp>
      <p:grpSp>
        <p:nvGrpSpPr>
          <p:cNvPr id="35" name="组合 34">
            <a:extLst>
              <a:ext uri="{FF2B5EF4-FFF2-40B4-BE49-F238E27FC236}">
                <a16:creationId xmlns:a16="http://schemas.microsoft.com/office/drawing/2014/main" id="{0EC06C91-06E0-8B42-A718-19D60D97C295}"/>
              </a:ext>
            </a:extLst>
          </p:cNvPr>
          <p:cNvGrpSpPr/>
          <p:nvPr/>
        </p:nvGrpSpPr>
        <p:grpSpPr>
          <a:xfrm>
            <a:off x="5082440" y="1309277"/>
            <a:ext cx="2066411" cy="3186570"/>
            <a:chOff x="5278722" y="3068079"/>
            <a:chExt cx="2449224" cy="3186570"/>
          </a:xfrm>
        </p:grpSpPr>
        <p:sp>
          <p:nvSpPr>
            <p:cNvPr id="9" name="矩形 8">
              <a:extLst>
                <a:ext uri="{FF2B5EF4-FFF2-40B4-BE49-F238E27FC236}">
                  <a16:creationId xmlns:a16="http://schemas.microsoft.com/office/drawing/2014/main" id="{9B0D4C5A-D7E6-284F-9AC5-8E5708327AFE}"/>
                </a:ext>
              </a:extLst>
            </p:cNvPr>
            <p:cNvSpPr/>
            <p:nvPr/>
          </p:nvSpPr>
          <p:spPr>
            <a:xfrm>
              <a:off x="5893727" y="3490912"/>
              <a:ext cx="1137712" cy="318392"/>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Flink1</a:t>
              </a:r>
            </a:p>
          </p:txBody>
        </p:sp>
        <p:sp>
          <p:nvSpPr>
            <p:cNvPr id="19" name="矩形 18">
              <a:extLst>
                <a:ext uri="{FF2B5EF4-FFF2-40B4-BE49-F238E27FC236}">
                  <a16:creationId xmlns:a16="http://schemas.microsoft.com/office/drawing/2014/main" id="{974C3274-DB79-3F4E-B626-AB180EC7D293}"/>
                </a:ext>
              </a:extLst>
            </p:cNvPr>
            <p:cNvSpPr/>
            <p:nvPr/>
          </p:nvSpPr>
          <p:spPr>
            <a:xfrm>
              <a:off x="5278722" y="3068079"/>
              <a:ext cx="2449224" cy="3186570"/>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文本框 26">
              <a:extLst>
                <a:ext uri="{FF2B5EF4-FFF2-40B4-BE49-F238E27FC236}">
                  <a16:creationId xmlns:a16="http://schemas.microsoft.com/office/drawing/2014/main" id="{D156D650-5F48-FA42-B84D-0F5814426746}"/>
                </a:ext>
              </a:extLst>
            </p:cNvPr>
            <p:cNvSpPr txBox="1"/>
            <p:nvPr/>
          </p:nvSpPr>
          <p:spPr>
            <a:xfrm>
              <a:off x="5948645" y="3143762"/>
              <a:ext cx="1029859" cy="307777"/>
            </a:xfrm>
            <a:prstGeom prst="rect">
              <a:avLst/>
            </a:prstGeom>
            <a:noFill/>
          </p:spPr>
          <p:txBody>
            <a:bodyPr wrap="none" rtlCol="0">
              <a:spAutoFit/>
            </a:bodyPr>
            <a:lstStyle/>
            <a:p>
              <a:r>
                <a:rPr lang="en-US" altLang="zh-CN" sz="1400" dirty="0"/>
                <a:t>ETL</a:t>
              </a:r>
              <a:r>
                <a:rPr lang="zh-CN" altLang="en-US" sz="1400" dirty="0"/>
                <a:t>引擎</a:t>
              </a:r>
            </a:p>
          </p:txBody>
        </p:sp>
      </p:grpSp>
      <p:grpSp>
        <p:nvGrpSpPr>
          <p:cNvPr id="20" name="组合 19">
            <a:extLst>
              <a:ext uri="{FF2B5EF4-FFF2-40B4-BE49-F238E27FC236}">
                <a16:creationId xmlns:a16="http://schemas.microsoft.com/office/drawing/2014/main" id="{C184DDFD-B25E-6844-99E5-FD58D936EB4B}"/>
              </a:ext>
            </a:extLst>
          </p:cNvPr>
          <p:cNvGrpSpPr/>
          <p:nvPr/>
        </p:nvGrpSpPr>
        <p:grpSpPr>
          <a:xfrm>
            <a:off x="3206894" y="1309277"/>
            <a:ext cx="1109288" cy="3203254"/>
            <a:chOff x="3647298" y="1560875"/>
            <a:chExt cx="1241964" cy="3203254"/>
          </a:xfrm>
        </p:grpSpPr>
        <p:sp>
          <p:nvSpPr>
            <p:cNvPr id="36" name="矩形 35">
              <a:extLst>
                <a:ext uri="{FF2B5EF4-FFF2-40B4-BE49-F238E27FC236}">
                  <a16:creationId xmlns:a16="http://schemas.microsoft.com/office/drawing/2014/main" id="{C43D6094-2A66-BD46-8978-EA2E244A28A1}"/>
                </a:ext>
              </a:extLst>
            </p:cNvPr>
            <p:cNvSpPr/>
            <p:nvPr/>
          </p:nvSpPr>
          <p:spPr>
            <a:xfrm flipH="1">
              <a:off x="3647298" y="1560875"/>
              <a:ext cx="1241964" cy="3203254"/>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文本框 36">
              <a:extLst>
                <a:ext uri="{FF2B5EF4-FFF2-40B4-BE49-F238E27FC236}">
                  <a16:creationId xmlns:a16="http://schemas.microsoft.com/office/drawing/2014/main" id="{F622BDF5-23C6-624E-BFCB-23EB8637BA3B}"/>
                </a:ext>
              </a:extLst>
            </p:cNvPr>
            <p:cNvSpPr txBox="1"/>
            <p:nvPr/>
          </p:nvSpPr>
          <p:spPr>
            <a:xfrm>
              <a:off x="3886322" y="1615950"/>
              <a:ext cx="685946" cy="307777"/>
            </a:xfrm>
            <a:prstGeom prst="rect">
              <a:avLst/>
            </a:prstGeom>
            <a:noFill/>
          </p:spPr>
          <p:txBody>
            <a:bodyPr wrap="none" rtlCol="0">
              <a:spAutoFit/>
            </a:bodyPr>
            <a:lstStyle/>
            <a:p>
              <a:r>
                <a:rPr lang="en-US" altLang="zh-CN" sz="1400" dirty="0" err="1"/>
                <a:t>kafka</a:t>
              </a:r>
              <a:endParaRPr lang="zh-CN" altLang="en-US" sz="1400" dirty="0"/>
            </a:p>
          </p:txBody>
        </p:sp>
        <p:sp>
          <p:nvSpPr>
            <p:cNvPr id="40" name="圆柱形 54">
              <a:extLst>
                <a:ext uri="{FF2B5EF4-FFF2-40B4-BE49-F238E27FC236}">
                  <a16:creationId xmlns:a16="http://schemas.microsoft.com/office/drawing/2014/main" id="{7CF0CA24-C94A-044B-A4F4-1A4D207CB068}"/>
                </a:ext>
              </a:extLst>
            </p:cNvPr>
            <p:cNvSpPr/>
            <p:nvPr/>
          </p:nvSpPr>
          <p:spPr>
            <a:xfrm rot="5400000">
              <a:off x="4083038" y="1644753"/>
              <a:ext cx="307779"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topic1</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50" name="矩形 49">
            <a:extLst>
              <a:ext uri="{FF2B5EF4-FFF2-40B4-BE49-F238E27FC236}">
                <a16:creationId xmlns:a16="http://schemas.microsoft.com/office/drawing/2014/main" id="{AB71F2E6-F46C-6642-B216-5718244D0EE5}"/>
              </a:ext>
            </a:extLst>
          </p:cNvPr>
          <p:cNvSpPr/>
          <p:nvPr/>
        </p:nvSpPr>
        <p:spPr>
          <a:xfrm flipH="1">
            <a:off x="8325672" y="1309277"/>
            <a:ext cx="1223472" cy="91483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文本框 50">
            <a:extLst>
              <a:ext uri="{FF2B5EF4-FFF2-40B4-BE49-F238E27FC236}">
                <a16:creationId xmlns:a16="http://schemas.microsoft.com/office/drawing/2014/main" id="{BB034198-BF9B-7D4E-9936-A86D8FE118DB}"/>
              </a:ext>
            </a:extLst>
          </p:cNvPr>
          <p:cNvSpPr txBox="1"/>
          <p:nvPr/>
        </p:nvSpPr>
        <p:spPr>
          <a:xfrm>
            <a:off x="8493999" y="1352077"/>
            <a:ext cx="906017" cy="307777"/>
          </a:xfrm>
          <a:prstGeom prst="rect">
            <a:avLst/>
          </a:prstGeom>
          <a:noFill/>
        </p:spPr>
        <p:txBody>
          <a:bodyPr wrap="none" rtlCol="0">
            <a:spAutoFit/>
          </a:bodyPr>
          <a:lstStyle/>
          <a:p>
            <a:r>
              <a:rPr lang="zh-CN" altLang="en-US" sz="1400" dirty="0"/>
              <a:t>训练引擎</a:t>
            </a:r>
            <a:endParaRPr lang="en-US" altLang="zh-CN" sz="1400" dirty="0"/>
          </a:p>
        </p:txBody>
      </p:sp>
      <p:sp>
        <p:nvSpPr>
          <p:cNvPr id="71" name="矩形 70">
            <a:extLst>
              <a:ext uri="{FF2B5EF4-FFF2-40B4-BE49-F238E27FC236}">
                <a16:creationId xmlns:a16="http://schemas.microsoft.com/office/drawing/2014/main" id="{054FB460-8C16-1441-82CD-F88EE7628844}"/>
              </a:ext>
            </a:extLst>
          </p:cNvPr>
          <p:cNvSpPr/>
          <p:nvPr/>
        </p:nvSpPr>
        <p:spPr>
          <a:xfrm>
            <a:off x="839362" y="1491579"/>
            <a:ext cx="959888" cy="807830"/>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实时数据生产者</a:t>
            </a:r>
            <a:endParaRPr lang="en-US" altLang="zh-CN" sz="1200" dirty="0"/>
          </a:p>
        </p:txBody>
      </p:sp>
      <p:sp>
        <p:nvSpPr>
          <p:cNvPr id="72" name="矩形 71">
            <a:extLst>
              <a:ext uri="{FF2B5EF4-FFF2-40B4-BE49-F238E27FC236}">
                <a16:creationId xmlns:a16="http://schemas.microsoft.com/office/drawing/2014/main" id="{7A5D48C0-22AC-A542-8974-EB9AF6B3D1A4}"/>
              </a:ext>
            </a:extLst>
          </p:cNvPr>
          <p:cNvSpPr/>
          <p:nvPr/>
        </p:nvSpPr>
        <p:spPr>
          <a:xfrm>
            <a:off x="839362" y="3745100"/>
            <a:ext cx="959888" cy="807830"/>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离线数据生产者</a:t>
            </a:r>
            <a:endParaRPr lang="en-US" altLang="zh-CN" sz="1200" dirty="0"/>
          </a:p>
        </p:txBody>
      </p:sp>
      <p:sp>
        <p:nvSpPr>
          <p:cNvPr id="79" name="矩形 78">
            <a:extLst>
              <a:ext uri="{FF2B5EF4-FFF2-40B4-BE49-F238E27FC236}">
                <a16:creationId xmlns:a16="http://schemas.microsoft.com/office/drawing/2014/main" id="{512DFC7C-258E-5541-B7D5-C2E9EF54FD45}"/>
              </a:ext>
            </a:extLst>
          </p:cNvPr>
          <p:cNvSpPr/>
          <p:nvPr/>
        </p:nvSpPr>
        <p:spPr>
          <a:xfrm>
            <a:off x="5620401" y="2477957"/>
            <a:ext cx="959888" cy="318393"/>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Flink2</a:t>
            </a:r>
          </a:p>
        </p:txBody>
      </p:sp>
      <p:sp>
        <p:nvSpPr>
          <p:cNvPr id="84" name="圆柱形 54">
            <a:extLst>
              <a:ext uri="{FF2B5EF4-FFF2-40B4-BE49-F238E27FC236}">
                <a16:creationId xmlns:a16="http://schemas.microsoft.com/office/drawing/2014/main" id="{84730812-1E44-7B45-B41B-A4E21D15E162}"/>
              </a:ext>
            </a:extLst>
          </p:cNvPr>
          <p:cNvSpPr/>
          <p:nvPr/>
        </p:nvSpPr>
        <p:spPr>
          <a:xfrm rot="5400000">
            <a:off x="3579645" y="2188726"/>
            <a:ext cx="307779" cy="88917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topic2</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99" name="矩形 98">
            <a:extLst>
              <a:ext uri="{FF2B5EF4-FFF2-40B4-BE49-F238E27FC236}">
                <a16:creationId xmlns:a16="http://schemas.microsoft.com/office/drawing/2014/main" id="{548BB3FD-4B82-2C47-9B4D-EF437C80D9BD}"/>
              </a:ext>
            </a:extLst>
          </p:cNvPr>
          <p:cNvSpPr/>
          <p:nvPr/>
        </p:nvSpPr>
        <p:spPr>
          <a:xfrm>
            <a:off x="5605644" y="3211209"/>
            <a:ext cx="959888" cy="318393"/>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Flink3</a:t>
            </a:r>
          </a:p>
        </p:txBody>
      </p:sp>
      <p:sp>
        <p:nvSpPr>
          <p:cNvPr id="100" name="圆柱形 54">
            <a:extLst>
              <a:ext uri="{FF2B5EF4-FFF2-40B4-BE49-F238E27FC236}">
                <a16:creationId xmlns:a16="http://schemas.microsoft.com/office/drawing/2014/main" id="{6C63EE7B-C666-044A-A0C3-1E87208B6BC1}"/>
              </a:ext>
            </a:extLst>
          </p:cNvPr>
          <p:cNvSpPr/>
          <p:nvPr/>
        </p:nvSpPr>
        <p:spPr>
          <a:xfrm rot="5400000">
            <a:off x="3562499" y="2931122"/>
            <a:ext cx="307779" cy="88917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topic3</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112" name="圆柱形 54">
            <a:extLst>
              <a:ext uri="{FF2B5EF4-FFF2-40B4-BE49-F238E27FC236}">
                <a16:creationId xmlns:a16="http://schemas.microsoft.com/office/drawing/2014/main" id="{DCF7D683-5164-434F-B0EE-35CED740776A}"/>
              </a:ext>
            </a:extLst>
          </p:cNvPr>
          <p:cNvSpPr/>
          <p:nvPr/>
        </p:nvSpPr>
        <p:spPr>
          <a:xfrm rot="5400000">
            <a:off x="3562498" y="3625548"/>
            <a:ext cx="307779" cy="88917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topic4</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cxnSp>
        <p:nvCxnSpPr>
          <p:cNvPr id="113" name="曲线连接符 112">
            <a:extLst>
              <a:ext uri="{FF2B5EF4-FFF2-40B4-BE49-F238E27FC236}">
                <a16:creationId xmlns:a16="http://schemas.microsoft.com/office/drawing/2014/main" id="{2FF178CF-6FC6-CF47-AD5F-66470FD70BFB}"/>
              </a:ext>
            </a:extLst>
          </p:cNvPr>
          <p:cNvCxnSpPr>
            <a:cxnSpLocks/>
            <a:stCxn id="72" idx="3"/>
            <a:endCxn id="112" idx="3"/>
          </p:cNvCxnSpPr>
          <p:nvPr/>
        </p:nvCxnSpPr>
        <p:spPr>
          <a:xfrm flipV="1">
            <a:off x="1799250" y="4070138"/>
            <a:ext cx="1472548" cy="78877"/>
          </a:xfrm>
          <a:prstGeom prst="curvedConnector3">
            <a:avLst>
              <a:gd name="adj1" fmla="val 50000"/>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2AD27670-11BA-7243-A9E3-9E043FA541F7}"/>
              </a:ext>
            </a:extLst>
          </p:cNvPr>
          <p:cNvSpPr/>
          <p:nvPr/>
        </p:nvSpPr>
        <p:spPr>
          <a:xfrm>
            <a:off x="5601320" y="4002576"/>
            <a:ext cx="959888" cy="318393"/>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Flink4</a:t>
            </a:r>
          </a:p>
        </p:txBody>
      </p:sp>
      <p:cxnSp>
        <p:nvCxnSpPr>
          <p:cNvPr id="125" name="曲线连接符 124">
            <a:extLst>
              <a:ext uri="{FF2B5EF4-FFF2-40B4-BE49-F238E27FC236}">
                <a16:creationId xmlns:a16="http://schemas.microsoft.com/office/drawing/2014/main" id="{098E4B8D-0C8E-F34D-A524-056D301AC927}"/>
              </a:ext>
            </a:extLst>
          </p:cNvPr>
          <p:cNvCxnSpPr>
            <a:cxnSpLocks/>
            <a:stCxn id="112" idx="0"/>
            <a:endCxn id="123" idx="1"/>
          </p:cNvCxnSpPr>
          <p:nvPr/>
        </p:nvCxnSpPr>
        <p:spPr>
          <a:xfrm>
            <a:off x="4084032" y="4070138"/>
            <a:ext cx="1517288" cy="91635"/>
          </a:xfrm>
          <a:prstGeom prst="curvedConnector3">
            <a:avLst>
              <a:gd name="adj1" fmla="val 50000"/>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曲线连接符 127">
            <a:extLst>
              <a:ext uri="{FF2B5EF4-FFF2-40B4-BE49-F238E27FC236}">
                <a16:creationId xmlns:a16="http://schemas.microsoft.com/office/drawing/2014/main" id="{A9B2F63D-7484-5D4D-86B6-0DE34362EB9C}"/>
              </a:ext>
            </a:extLst>
          </p:cNvPr>
          <p:cNvCxnSpPr>
            <a:cxnSpLocks/>
            <a:stCxn id="123" idx="2"/>
            <a:endCxn id="12" idx="0"/>
          </p:cNvCxnSpPr>
          <p:nvPr/>
        </p:nvCxnSpPr>
        <p:spPr>
          <a:xfrm rot="5400000">
            <a:off x="5057228" y="4498879"/>
            <a:ext cx="1201946" cy="846127"/>
          </a:xfrm>
          <a:prstGeom prst="curvedConnector3">
            <a:avLst>
              <a:gd name="adj1" fmla="val 50000"/>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1" name="文本框 130">
            <a:extLst>
              <a:ext uri="{FF2B5EF4-FFF2-40B4-BE49-F238E27FC236}">
                <a16:creationId xmlns:a16="http://schemas.microsoft.com/office/drawing/2014/main" id="{7F32FCE5-4E49-6448-9936-67C78F74E9DF}"/>
              </a:ext>
            </a:extLst>
          </p:cNvPr>
          <p:cNvSpPr txBox="1"/>
          <p:nvPr/>
        </p:nvSpPr>
        <p:spPr>
          <a:xfrm>
            <a:off x="2186451" y="1613970"/>
            <a:ext cx="902811" cy="307777"/>
          </a:xfrm>
          <a:prstGeom prst="rect">
            <a:avLst/>
          </a:prstGeom>
          <a:noFill/>
        </p:spPr>
        <p:txBody>
          <a:bodyPr wrap="none" rtlCol="0">
            <a:spAutoFit/>
          </a:bodyPr>
          <a:lstStyle/>
          <a:p>
            <a:r>
              <a:rPr lang="zh-CN" altLang="en-US" sz="1400" dirty="0"/>
              <a:t>实时流程</a:t>
            </a:r>
          </a:p>
        </p:txBody>
      </p:sp>
      <p:sp>
        <p:nvSpPr>
          <p:cNvPr id="132" name="文本框 131">
            <a:extLst>
              <a:ext uri="{FF2B5EF4-FFF2-40B4-BE49-F238E27FC236}">
                <a16:creationId xmlns:a16="http://schemas.microsoft.com/office/drawing/2014/main" id="{A95234DA-02AA-834B-82E4-2719179866F1}"/>
              </a:ext>
            </a:extLst>
          </p:cNvPr>
          <p:cNvSpPr txBox="1"/>
          <p:nvPr/>
        </p:nvSpPr>
        <p:spPr>
          <a:xfrm>
            <a:off x="2206447" y="3666887"/>
            <a:ext cx="902811" cy="307777"/>
          </a:xfrm>
          <a:prstGeom prst="rect">
            <a:avLst/>
          </a:prstGeom>
          <a:noFill/>
        </p:spPr>
        <p:txBody>
          <a:bodyPr wrap="none" rtlCol="0">
            <a:spAutoFit/>
          </a:bodyPr>
          <a:lstStyle/>
          <a:p>
            <a:r>
              <a:rPr lang="zh-CN" altLang="en-US" sz="1400" dirty="0"/>
              <a:t>离线流程</a:t>
            </a:r>
          </a:p>
        </p:txBody>
      </p:sp>
      <p:cxnSp>
        <p:nvCxnSpPr>
          <p:cNvPr id="138" name="肘形连接符 137">
            <a:extLst>
              <a:ext uri="{FF2B5EF4-FFF2-40B4-BE49-F238E27FC236}">
                <a16:creationId xmlns:a16="http://schemas.microsoft.com/office/drawing/2014/main" id="{20F802BF-9BBA-984A-8839-9351375A8A45}"/>
              </a:ext>
            </a:extLst>
          </p:cNvPr>
          <p:cNvCxnSpPr>
            <a:cxnSpLocks/>
            <a:stCxn id="71" idx="3"/>
            <a:endCxn id="40" idx="3"/>
          </p:cNvCxnSpPr>
          <p:nvPr/>
        </p:nvCxnSpPr>
        <p:spPr>
          <a:xfrm flipV="1">
            <a:off x="1799250" y="1890920"/>
            <a:ext cx="1489695" cy="4574"/>
          </a:xfrm>
          <a:prstGeom prst="bentConnector3">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肘形连接符 140">
            <a:extLst>
              <a:ext uri="{FF2B5EF4-FFF2-40B4-BE49-F238E27FC236}">
                <a16:creationId xmlns:a16="http://schemas.microsoft.com/office/drawing/2014/main" id="{258A494C-DB11-E445-8316-805C64C07BCC}"/>
              </a:ext>
            </a:extLst>
          </p:cNvPr>
          <p:cNvCxnSpPr>
            <a:cxnSpLocks/>
            <a:stCxn id="40" idx="1"/>
            <a:endCxn id="9" idx="1"/>
          </p:cNvCxnSpPr>
          <p:nvPr/>
        </p:nvCxnSpPr>
        <p:spPr>
          <a:xfrm>
            <a:off x="4178124" y="1890920"/>
            <a:ext cx="1423196" cy="386"/>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肘形连接符 143">
            <a:extLst>
              <a:ext uri="{FF2B5EF4-FFF2-40B4-BE49-F238E27FC236}">
                <a16:creationId xmlns:a16="http://schemas.microsoft.com/office/drawing/2014/main" id="{313E603D-4F68-1B47-957E-C2652AF43DE4}"/>
              </a:ext>
            </a:extLst>
          </p:cNvPr>
          <p:cNvCxnSpPr>
            <a:cxnSpLocks/>
            <a:stCxn id="9" idx="2"/>
            <a:endCxn id="84" idx="2"/>
          </p:cNvCxnSpPr>
          <p:nvPr/>
        </p:nvCxnSpPr>
        <p:spPr>
          <a:xfrm rot="5400000">
            <a:off x="4692937" y="1091099"/>
            <a:ext cx="428924" cy="2347730"/>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肘形连接符 146">
            <a:extLst>
              <a:ext uri="{FF2B5EF4-FFF2-40B4-BE49-F238E27FC236}">
                <a16:creationId xmlns:a16="http://schemas.microsoft.com/office/drawing/2014/main" id="{D4AEF5F9-B78F-D34D-BBFC-EA0429CF4BB6}"/>
              </a:ext>
            </a:extLst>
          </p:cNvPr>
          <p:cNvCxnSpPr>
            <a:cxnSpLocks/>
            <a:stCxn id="84" idx="1"/>
            <a:endCxn id="79" idx="1"/>
          </p:cNvCxnSpPr>
          <p:nvPr/>
        </p:nvCxnSpPr>
        <p:spPr>
          <a:xfrm>
            <a:off x="4178124" y="2633316"/>
            <a:ext cx="1442277" cy="3838"/>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肘形连接符 149">
            <a:extLst>
              <a:ext uri="{FF2B5EF4-FFF2-40B4-BE49-F238E27FC236}">
                <a16:creationId xmlns:a16="http://schemas.microsoft.com/office/drawing/2014/main" id="{2DF58E83-448D-AD45-A1A4-87AB023672F9}"/>
              </a:ext>
            </a:extLst>
          </p:cNvPr>
          <p:cNvCxnSpPr>
            <a:cxnSpLocks/>
            <a:stCxn id="79" idx="2"/>
            <a:endCxn id="100" idx="2"/>
          </p:cNvCxnSpPr>
          <p:nvPr/>
        </p:nvCxnSpPr>
        <p:spPr>
          <a:xfrm rot="5400000">
            <a:off x="4695631" y="1817108"/>
            <a:ext cx="425472" cy="2383957"/>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肘形连接符 152">
            <a:extLst>
              <a:ext uri="{FF2B5EF4-FFF2-40B4-BE49-F238E27FC236}">
                <a16:creationId xmlns:a16="http://schemas.microsoft.com/office/drawing/2014/main" id="{1B956D24-57C3-0D4D-9ABF-A395EC2E7990}"/>
              </a:ext>
            </a:extLst>
          </p:cNvPr>
          <p:cNvCxnSpPr>
            <a:cxnSpLocks/>
            <a:stCxn id="100" idx="1"/>
            <a:endCxn id="99" idx="1"/>
          </p:cNvCxnSpPr>
          <p:nvPr/>
        </p:nvCxnSpPr>
        <p:spPr>
          <a:xfrm flipV="1">
            <a:off x="4160978" y="3370406"/>
            <a:ext cx="1444666" cy="5306"/>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肘形连接符 155">
            <a:extLst>
              <a:ext uri="{FF2B5EF4-FFF2-40B4-BE49-F238E27FC236}">
                <a16:creationId xmlns:a16="http://schemas.microsoft.com/office/drawing/2014/main" id="{75BBA3DC-B322-104C-98DD-FC6178576527}"/>
              </a:ext>
            </a:extLst>
          </p:cNvPr>
          <p:cNvCxnSpPr>
            <a:cxnSpLocks/>
            <a:stCxn id="99" idx="3"/>
            <a:endCxn id="13" idx="0"/>
          </p:cNvCxnSpPr>
          <p:nvPr/>
        </p:nvCxnSpPr>
        <p:spPr>
          <a:xfrm>
            <a:off x="6565532" y="3370406"/>
            <a:ext cx="210759" cy="2136387"/>
          </a:xfrm>
          <a:prstGeom prst="bentConnector2">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67" name="矩形 166">
            <a:extLst>
              <a:ext uri="{FF2B5EF4-FFF2-40B4-BE49-F238E27FC236}">
                <a16:creationId xmlns:a16="http://schemas.microsoft.com/office/drawing/2014/main" id="{C85F4E8D-EC08-354A-B645-6E6613AACD18}"/>
              </a:ext>
            </a:extLst>
          </p:cNvPr>
          <p:cNvSpPr/>
          <p:nvPr/>
        </p:nvSpPr>
        <p:spPr>
          <a:xfrm>
            <a:off x="8537351" y="3563519"/>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深度学习</a:t>
            </a:r>
          </a:p>
        </p:txBody>
      </p:sp>
      <p:sp>
        <p:nvSpPr>
          <p:cNvPr id="168" name="矩形 167">
            <a:extLst>
              <a:ext uri="{FF2B5EF4-FFF2-40B4-BE49-F238E27FC236}">
                <a16:creationId xmlns:a16="http://schemas.microsoft.com/office/drawing/2014/main" id="{8B9FA37B-033C-BD45-880D-7FFE9EA37374}"/>
              </a:ext>
            </a:extLst>
          </p:cNvPr>
          <p:cNvSpPr/>
          <p:nvPr/>
        </p:nvSpPr>
        <p:spPr>
          <a:xfrm flipH="1">
            <a:off x="8369024" y="3127498"/>
            <a:ext cx="1223472" cy="91483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69" name="文本框 168">
            <a:extLst>
              <a:ext uri="{FF2B5EF4-FFF2-40B4-BE49-F238E27FC236}">
                <a16:creationId xmlns:a16="http://schemas.microsoft.com/office/drawing/2014/main" id="{B914C2A2-D064-974B-A89C-C4E9BC2F36E2}"/>
              </a:ext>
            </a:extLst>
          </p:cNvPr>
          <p:cNvSpPr txBox="1"/>
          <p:nvPr/>
        </p:nvSpPr>
        <p:spPr>
          <a:xfrm>
            <a:off x="8537351" y="3170298"/>
            <a:ext cx="902811" cy="307777"/>
          </a:xfrm>
          <a:prstGeom prst="rect">
            <a:avLst/>
          </a:prstGeom>
          <a:noFill/>
        </p:spPr>
        <p:txBody>
          <a:bodyPr wrap="none" rtlCol="0">
            <a:spAutoFit/>
          </a:bodyPr>
          <a:lstStyle/>
          <a:p>
            <a:r>
              <a:rPr lang="zh-CN" altLang="en-US" sz="1400" dirty="0"/>
              <a:t>预测引擎</a:t>
            </a:r>
            <a:endParaRPr lang="en-US" altLang="zh-CN" sz="1400" dirty="0"/>
          </a:p>
        </p:txBody>
      </p:sp>
      <p:sp>
        <p:nvSpPr>
          <p:cNvPr id="171" name="下箭头 170">
            <a:extLst>
              <a:ext uri="{FF2B5EF4-FFF2-40B4-BE49-F238E27FC236}">
                <a16:creationId xmlns:a16="http://schemas.microsoft.com/office/drawing/2014/main" id="{7EFC64C1-C662-7F46-86B5-8F26DA63CB66}"/>
              </a:ext>
            </a:extLst>
          </p:cNvPr>
          <p:cNvSpPr/>
          <p:nvPr/>
        </p:nvSpPr>
        <p:spPr>
          <a:xfrm>
            <a:off x="8836342" y="2409782"/>
            <a:ext cx="202131" cy="5320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文本框 171">
            <a:extLst>
              <a:ext uri="{FF2B5EF4-FFF2-40B4-BE49-F238E27FC236}">
                <a16:creationId xmlns:a16="http://schemas.microsoft.com/office/drawing/2014/main" id="{AB7D026F-51E6-3645-8BC8-06B129EAEFA3}"/>
              </a:ext>
            </a:extLst>
          </p:cNvPr>
          <p:cNvSpPr txBox="1"/>
          <p:nvPr/>
        </p:nvSpPr>
        <p:spPr>
          <a:xfrm>
            <a:off x="9086638" y="2506247"/>
            <a:ext cx="915635" cy="307777"/>
          </a:xfrm>
          <a:prstGeom prst="rect">
            <a:avLst/>
          </a:prstGeom>
          <a:noFill/>
        </p:spPr>
        <p:txBody>
          <a:bodyPr wrap="none" rtlCol="0">
            <a:spAutoFit/>
          </a:bodyPr>
          <a:lstStyle/>
          <a:p>
            <a:r>
              <a:rPr lang="zh-CN" altLang="en-US" sz="1400" dirty="0"/>
              <a:t>输出模型</a:t>
            </a:r>
          </a:p>
        </p:txBody>
      </p:sp>
      <p:cxnSp>
        <p:nvCxnSpPr>
          <p:cNvPr id="176" name="肘形连接符 175">
            <a:extLst>
              <a:ext uri="{FF2B5EF4-FFF2-40B4-BE49-F238E27FC236}">
                <a16:creationId xmlns:a16="http://schemas.microsoft.com/office/drawing/2014/main" id="{86549ED2-B937-E44B-BB19-D0131889D28D}"/>
              </a:ext>
            </a:extLst>
          </p:cNvPr>
          <p:cNvCxnSpPr>
            <a:cxnSpLocks/>
            <a:stCxn id="13" idx="3"/>
            <a:endCxn id="168" idx="3"/>
          </p:cNvCxnSpPr>
          <p:nvPr/>
        </p:nvCxnSpPr>
        <p:spPr>
          <a:xfrm flipV="1">
            <a:off x="7318619" y="3584917"/>
            <a:ext cx="1050405" cy="2142856"/>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86" name="矩形 185">
            <a:extLst>
              <a:ext uri="{FF2B5EF4-FFF2-40B4-BE49-F238E27FC236}">
                <a16:creationId xmlns:a16="http://schemas.microsoft.com/office/drawing/2014/main" id="{910D5764-47FB-0143-94E7-E4FB03A10E2A}"/>
              </a:ext>
            </a:extLst>
          </p:cNvPr>
          <p:cNvSpPr/>
          <p:nvPr/>
        </p:nvSpPr>
        <p:spPr>
          <a:xfrm>
            <a:off x="8937408" y="5506146"/>
            <a:ext cx="1084656" cy="441960"/>
          </a:xfrm>
          <a:prstGeom prst="rect">
            <a:avLst/>
          </a:prstGeom>
          <a:solidFill>
            <a:srgbClr val="DC614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mysql</a:t>
            </a:r>
            <a:endParaRPr lang="zh-CN" altLang="en-US" sz="1200" dirty="0"/>
          </a:p>
        </p:txBody>
      </p:sp>
      <p:cxnSp>
        <p:nvCxnSpPr>
          <p:cNvPr id="188" name="肘形连接符 187">
            <a:extLst>
              <a:ext uri="{FF2B5EF4-FFF2-40B4-BE49-F238E27FC236}">
                <a16:creationId xmlns:a16="http://schemas.microsoft.com/office/drawing/2014/main" id="{4CF9C922-57A5-7243-9DB4-FC321EF4285C}"/>
              </a:ext>
            </a:extLst>
          </p:cNvPr>
          <p:cNvCxnSpPr>
            <a:cxnSpLocks/>
            <a:stCxn id="168" idx="2"/>
            <a:endCxn id="186" idx="0"/>
          </p:cNvCxnSpPr>
          <p:nvPr/>
        </p:nvCxnSpPr>
        <p:spPr>
          <a:xfrm rot="16200000" flipH="1">
            <a:off x="8498343" y="4524753"/>
            <a:ext cx="1463810" cy="498976"/>
          </a:xfrm>
          <a:prstGeom prst="bentConnector3">
            <a:avLst>
              <a:gd name="adj1" fmla="val 50000"/>
            </a:avLst>
          </a:prstGeom>
          <a:ln w="158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92" name="矩形 191">
            <a:extLst>
              <a:ext uri="{FF2B5EF4-FFF2-40B4-BE49-F238E27FC236}">
                <a16:creationId xmlns:a16="http://schemas.microsoft.com/office/drawing/2014/main" id="{71E29771-C963-0E42-94FE-B01310350240}"/>
              </a:ext>
            </a:extLst>
          </p:cNvPr>
          <p:cNvSpPr/>
          <p:nvPr/>
        </p:nvSpPr>
        <p:spPr>
          <a:xfrm flipH="1">
            <a:off x="8486313" y="5081785"/>
            <a:ext cx="1899346" cy="1085140"/>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3" name="文本框 192">
            <a:extLst>
              <a:ext uri="{FF2B5EF4-FFF2-40B4-BE49-F238E27FC236}">
                <a16:creationId xmlns:a16="http://schemas.microsoft.com/office/drawing/2014/main" id="{A6EE5761-C2CB-7749-AA62-7B485508DEA8}"/>
              </a:ext>
            </a:extLst>
          </p:cNvPr>
          <p:cNvSpPr txBox="1"/>
          <p:nvPr/>
        </p:nvSpPr>
        <p:spPr>
          <a:xfrm>
            <a:off x="8479737" y="5119417"/>
            <a:ext cx="902811" cy="307777"/>
          </a:xfrm>
          <a:prstGeom prst="rect">
            <a:avLst/>
          </a:prstGeom>
          <a:noFill/>
        </p:spPr>
        <p:txBody>
          <a:bodyPr wrap="none" rtlCol="0">
            <a:spAutoFit/>
          </a:bodyPr>
          <a:lstStyle/>
          <a:p>
            <a:r>
              <a:rPr lang="zh-CN" altLang="en-US" sz="1400" dirty="0"/>
              <a:t>预测结果</a:t>
            </a:r>
          </a:p>
        </p:txBody>
      </p:sp>
    </p:spTree>
    <p:extLst>
      <p:ext uri="{BB962C8B-B14F-4D97-AF65-F5344CB8AC3E}">
        <p14:creationId xmlns:p14="http://schemas.microsoft.com/office/powerpoint/2010/main" val="3716401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B06ACA4-EA8B-1643-B8FE-670545089980}"/>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C6CCEBE-9FC3-AC4D-82D4-192C2B5771D1}"/>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pic>
        <p:nvPicPr>
          <p:cNvPr id="7" name="内容占位符 6">
            <a:extLst>
              <a:ext uri="{FF2B5EF4-FFF2-40B4-BE49-F238E27FC236}">
                <a16:creationId xmlns:a16="http://schemas.microsoft.com/office/drawing/2014/main" id="{C3AF997D-F330-4D4B-8E6A-FCB79E54A22C}"/>
              </a:ext>
            </a:extLst>
          </p:cNvPr>
          <p:cNvPicPr>
            <a:picLocks noGrp="1" noChangeAspect="1"/>
          </p:cNvPicPr>
          <p:nvPr>
            <p:ph idx="1"/>
          </p:nvPr>
        </p:nvPicPr>
        <p:blipFill>
          <a:blip r:embed="rId2"/>
          <a:stretch>
            <a:fillRect/>
          </a:stretch>
        </p:blipFill>
        <p:spPr>
          <a:xfrm>
            <a:off x="5179478" y="4054574"/>
            <a:ext cx="6341009" cy="2156370"/>
          </a:xfrm>
          <a:prstGeom prst="rect">
            <a:avLst/>
          </a:prstGeom>
        </p:spPr>
      </p:pic>
      <p:sp>
        <p:nvSpPr>
          <p:cNvPr id="5" name="标题 4">
            <a:extLst>
              <a:ext uri="{FF2B5EF4-FFF2-40B4-BE49-F238E27FC236}">
                <a16:creationId xmlns:a16="http://schemas.microsoft.com/office/drawing/2014/main" id="{07A7DE8E-8B5E-FA42-8ADE-8B6E19DA5139}"/>
              </a:ext>
            </a:extLst>
          </p:cNvPr>
          <p:cNvSpPr>
            <a:spLocks noGrp="1"/>
          </p:cNvSpPr>
          <p:nvPr>
            <p:ph type="title"/>
          </p:nvPr>
        </p:nvSpPr>
        <p:spPr/>
        <p:txBody>
          <a:bodyPr/>
          <a:lstStyle/>
          <a:p>
            <a:r>
              <a:rPr kumimoji="1" lang="zh-CN" altLang="en-US" dirty="0"/>
              <a:t>底层环境搭建</a:t>
            </a:r>
          </a:p>
        </p:txBody>
      </p:sp>
      <p:pic>
        <p:nvPicPr>
          <p:cNvPr id="6" name="图片 5">
            <a:extLst>
              <a:ext uri="{FF2B5EF4-FFF2-40B4-BE49-F238E27FC236}">
                <a16:creationId xmlns:a16="http://schemas.microsoft.com/office/drawing/2014/main" id="{F0ECA220-5416-8342-91A8-75D2A9682D1A}"/>
              </a:ext>
            </a:extLst>
          </p:cNvPr>
          <p:cNvPicPr>
            <a:picLocks noChangeAspect="1"/>
          </p:cNvPicPr>
          <p:nvPr/>
        </p:nvPicPr>
        <p:blipFill>
          <a:blip r:embed="rId3"/>
          <a:stretch>
            <a:fillRect/>
          </a:stretch>
        </p:blipFill>
        <p:spPr>
          <a:xfrm>
            <a:off x="849806" y="4059685"/>
            <a:ext cx="4140201" cy="2156683"/>
          </a:xfrm>
          <a:prstGeom prst="rect">
            <a:avLst/>
          </a:prstGeom>
        </p:spPr>
      </p:pic>
      <p:pic>
        <p:nvPicPr>
          <p:cNvPr id="8" name="图片 7">
            <a:extLst>
              <a:ext uri="{FF2B5EF4-FFF2-40B4-BE49-F238E27FC236}">
                <a16:creationId xmlns:a16="http://schemas.microsoft.com/office/drawing/2014/main" id="{B85A7B33-B48F-5847-941C-0FE232BBA312}"/>
              </a:ext>
            </a:extLst>
          </p:cNvPr>
          <p:cNvPicPr>
            <a:picLocks noChangeAspect="1"/>
          </p:cNvPicPr>
          <p:nvPr/>
        </p:nvPicPr>
        <p:blipFill>
          <a:blip r:embed="rId4"/>
          <a:stretch>
            <a:fillRect/>
          </a:stretch>
        </p:blipFill>
        <p:spPr>
          <a:xfrm>
            <a:off x="5179478" y="1544737"/>
            <a:ext cx="5784875" cy="2156369"/>
          </a:xfrm>
          <a:prstGeom prst="rect">
            <a:avLst/>
          </a:prstGeom>
        </p:spPr>
      </p:pic>
      <p:sp>
        <p:nvSpPr>
          <p:cNvPr id="11" name="内容占位符 3">
            <a:extLst>
              <a:ext uri="{FF2B5EF4-FFF2-40B4-BE49-F238E27FC236}">
                <a16:creationId xmlns:a16="http://schemas.microsoft.com/office/drawing/2014/main" id="{EED9E28A-3DA9-DB49-AB27-36643D627A74}"/>
              </a:ext>
            </a:extLst>
          </p:cNvPr>
          <p:cNvSpPr txBox="1">
            <a:spLocks/>
          </p:cNvSpPr>
          <p:nvPr/>
        </p:nvSpPr>
        <p:spPr>
          <a:xfrm>
            <a:off x="669924" y="1191269"/>
            <a:ext cx="10736156"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kumimoji="1" lang="en-US" altLang="zh-CN" dirty="0"/>
          </a:p>
          <a:p>
            <a:r>
              <a:rPr kumimoji="1" lang="en-US" altLang="zh-CN" dirty="0" err="1"/>
              <a:t>Flink</a:t>
            </a:r>
            <a:r>
              <a:rPr kumimoji="1" lang="zh-CN" altLang="en-US" dirty="0"/>
              <a:t> 服务</a:t>
            </a:r>
            <a:endParaRPr kumimoji="1" lang="en-US" altLang="zh-CN" dirty="0"/>
          </a:p>
          <a:p>
            <a:r>
              <a:rPr kumimoji="1" lang="en-US" altLang="zh-CN" dirty="0" err="1"/>
              <a:t>Clickhouse</a:t>
            </a:r>
            <a:r>
              <a:rPr kumimoji="1" lang="zh-CN" altLang="en-US" dirty="0"/>
              <a:t>服务</a:t>
            </a:r>
            <a:endParaRPr kumimoji="1" lang="en-US" altLang="zh-CN" dirty="0"/>
          </a:p>
          <a:p>
            <a:r>
              <a:rPr kumimoji="1" lang="en-US" altLang="zh-CN" dirty="0"/>
              <a:t>Hadoop</a:t>
            </a:r>
            <a:r>
              <a:rPr kumimoji="1" lang="zh-CN" altLang="en-US" dirty="0"/>
              <a:t>大数据平台</a:t>
            </a:r>
          </a:p>
        </p:txBody>
      </p:sp>
    </p:spTree>
    <p:extLst>
      <p:ext uri="{BB962C8B-B14F-4D97-AF65-F5344CB8AC3E}">
        <p14:creationId xmlns:p14="http://schemas.microsoft.com/office/powerpoint/2010/main" val="2844212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43144EC-D8C5-7A4B-91BC-9D8351D555F6}"/>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715077D5-4DD4-764C-A23D-386A25F92540}"/>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4" name="内容占位符 3">
            <a:extLst>
              <a:ext uri="{FF2B5EF4-FFF2-40B4-BE49-F238E27FC236}">
                <a16:creationId xmlns:a16="http://schemas.microsoft.com/office/drawing/2014/main" id="{FBC9EE30-14EC-3249-84E6-FE9A8F022358}"/>
              </a:ext>
            </a:extLst>
          </p:cNvPr>
          <p:cNvSpPr>
            <a:spLocks noGrp="1"/>
          </p:cNvSpPr>
          <p:nvPr>
            <p:ph idx="1"/>
          </p:nvPr>
        </p:nvSpPr>
        <p:spPr/>
        <p:txBody>
          <a:bodyPr/>
          <a:lstStyle/>
          <a:p>
            <a:endParaRPr kumimoji="1" lang="en-US" altLang="zh-CN" dirty="0"/>
          </a:p>
          <a:p>
            <a:r>
              <a:rPr kumimoji="1" lang="en-US" altLang="zh-CN" dirty="0" err="1"/>
              <a:t>Streamx</a:t>
            </a:r>
            <a:r>
              <a:rPr kumimoji="1" lang="zh-CN" altLang="en-US" dirty="0"/>
              <a:t>运行平台</a:t>
            </a:r>
            <a:endParaRPr kumimoji="1" lang="en-US" altLang="zh-CN" dirty="0"/>
          </a:p>
          <a:p>
            <a:r>
              <a:rPr kumimoji="1" lang="en-US" altLang="zh-CN" dirty="0"/>
              <a:t>K8S</a:t>
            </a:r>
            <a:r>
              <a:rPr kumimoji="1" lang="zh-CN" altLang="en-US" dirty="0"/>
              <a:t>及</a:t>
            </a:r>
            <a:r>
              <a:rPr kumimoji="1" lang="en-US" altLang="zh-CN" dirty="0" err="1"/>
              <a:t>Kuboard</a:t>
            </a:r>
            <a:r>
              <a:rPr kumimoji="1" lang="zh-CN" altLang="en-US" dirty="0"/>
              <a:t>管理平台</a:t>
            </a:r>
            <a:endParaRPr kumimoji="1" lang="en-US" altLang="zh-CN" dirty="0"/>
          </a:p>
          <a:p>
            <a:r>
              <a:rPr kumimoji="1" lang="en-US" altLang="zh-CN" dirty="0"/>
              <a:t>Ambari</a:t>
            </a:r>
            <a:r>
              <a:rPr kumimoji="1" lang="zh-CN" altLang="en-US" dirty="0"/>
              <a:t> 大数据管理平台</a:t>
            </a:r>
            <a:endParaRPr kumimoji="1" lang="en-US" altLang="zh-CN" dirty="0"/>
          </a:p>
          <a:p>
            <a:r>
              <a:rPr kumimoji="1" lang="en-US" altLang="zh-CN" dirty="0"/>
              <a:t>Kafka</a:t>
            </a:r>
            <a:r>
              <a:rPr kumimoji="1" lang="zh-CN" altLang="en-US" dirty="0"/>
              <a:t> </a:t>
            </a:r>
            <a:r>
              <a:rPr kumimoji="1" lang="en-US" altLang="zh-CN" dirty="0"/>
              <a:t>&amp;</a:t>
            </a:r>
            <a:r>
              <a:rPr kumimoji="1" lang="zh-CN" altLang="en-US" dirty="0"/>
              <a:t> </a:t>
            </a:r>
            <a:r>
              <a:rPr kumimoji="1" lang="en-US" altLang="zh-CN" dirty="0" err="1"/>
              <a:t>Mysql</a:t>
            </a:r>
            <a:endParaRPr kumimoji="1" lang="en-US" altLang="zh-CN" dirty="0"/>
          </a:p>
          <a:p>
            <a:endParaRPr kumimoji="1" lang="zh-CN" altLang="en-US" dirty="0"/>
          </a:p>
        </p:txBody>
      </p:sp>
      <p:sp>
        <p:nvSpPr>
          <p:cNvPr id="5" name="标题 4">
            <a:extLst>
              <a:ext uri="{FF2B5EF4-FFF2-40B4-BE49-F238E27FC236}">
                <a16:creationId xmlns:a16="http://schemas.microsoft.com/office/drawing/2014/main" id="{1F06B4D5-134A-E44E-B666-CBB590EB3398}"/>
              </a:ext>
            </a:extLst>
          </p:cNvPr>
          <p:cNvSpPr>
            <a:spLocks noGrp="1"/>
          </p:cNvSpPr>
          <p:nvPr>
            <p:ph type="title"/>
          </p:nvPr>
        </p:nvSpPr>
        <p:spPr/>
        <p:txBody>
          <a:bodyPr/>
          <a:lstStyle/>
          <a:p>
            <a:r>
              <a:rPr kumimoji="1" lang="zh-CN" altLang="en-US" dirty="0"/>
              <a:t>运行、管理平台搭建</a:t>
            </a:r>
          </a:p>
        </p:txBody>
      </p:sp>
      <p:pic>
        <p:nvPicPr>
          <p:cNvPr id="7" name="图片 6">
            <a:extLst>
              <a:ext uri="{FF2B5EF4-FFF2-40B4-BE49-F238E27FC236}">
                <a16:creationId xmlns:a16="http://schemas.microsoft.com/office/drawing/2014/main" id="{1B08C24A-6B70-1644-8C76-0754203522D3}"/>
              </a:ext>
            </a:extLst>
          </p:cNvPr>
          <p:cNvPicPr>
            <a:picLocks noChangeAspect="1"/>
          </p:cNvPicPr>
          <p:nvPr/>
        </p:nvPicPr>
        <p:blipFill>
          <a:blip r:embed="rId2"/>
          <a:stretch>
            <a:fillRect/>
          </a:stretch>
        </p:blipFill>
        <p:spPr>
          <a:xfrm>
            <a:off x="6052563" y="3728808"/>
            <a:ext cx="4757346" cy="2529516"/>
          </a:xfrm>
          <a:prstGeom prst="rect">
            <a:avLst/>
          </a:prstGeom>
        </p:spPr>
      </p:pic>
      <p:pic>
        <p:nvPicPr>
          <p:cNvPr id="8" name="图片 7">
            <a:extLst>
              <a:ext uri="{FF2B5EF4-FFF2-40B4-BE49-F238E27FC236}">
                <a16:creationId xmlns:a16="http://schemas.microsoft.com/office/drawing/2014/main" id="{F356A5DE-624B-A848-AF54-C2A8603A7195}"/>
              </a:ext>
            </a:extLst>
          </p:cNvPr>
          <p:cNvPicPr>
            <a:picLocks noChangeAspect="1"/>
          </p:cNvPicPr>
          <p:nvPr/>
        </p:nvPicPr>
        <p:blipFill>
          <a:blip r:embed="rId3"/>
          <a:stretch>
            <a:fillRect/>
          </a:stretch>
        </p:blipFill>
        <p:spPr>
          <a:xfrm>
            <a:off x="968009" y="3711762"/>
            <a:ext cx="4786469" cy="2546562"/>
          </a:xfrm>
          <a:prstGeom prst="rect">
            <a:avLst/>
          </a:prstGeom>
        </p:spPr>
      </p:pic>
      <p:pic>
        <p:nvPicPr>
          <p:cNvPr id="9" name="内容占位符 8">
            <a:extLst>
              <a:ext uri="{FF2B5EF4-FFF2-40B4-BE49-F238E27FC236}">
                <a16:creationId xmlns:a16="http://schemas.microsoft.com/office/drawing/2014/main" id="{0F5E32C6-E638-7E4B-888B-32E1221B70AB}"/>
              </a:ext>
            </a:extLst>
          </p:cNvPr>
          <p:cNvPicPr>
            <a:picLocks noChangeAspect="1"/>
          </p:cNvPicPr>
          <p:nvPr/>
        </p:nvPicPr>
        <p:blipFill>
          <a:blip r:embed="rId4"/>
          <a:stretch>
            <a:fillRect/>
          </a:stretch>
        </p:blipFill>
        <p:spPr>
          <a:xfrm>
            <a:off x="6038002" y="1098667"/>
            <a:ext cx="4757346" cy="2532831"/>
          </a:xfrm>
          <a:prstGeom prst="rect">
            <a:avLst/>
          </a:prstGeom>
        </p:spPr>
      </p:pic>
    </p:spTree>
    <p:extLst>
      <p:ext uri="{BB962C8B-B14F-4D97-AF65-F5344CB8AC3E}">
        <p14:creationId xmlns:p14="http://schemas.microsoft.com/office/powerpoint/2010/main" val="1204636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6681F12-75DF-6249-A9BB-0CC6D992B6DB}"/>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1943F34F-3928-1744-9314-D75765E253ED}"/>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4" name="内容占位符 3">
            <a:extLst>
              <a:ext uri="{FF2B5EF4-FFF2-40B4-BE49-F238E27FC236}">
                <a16:creationId xmlns:a16="http://schemas.microsoft.com/office/drawing/2014/main" id="{7DC7164B-7245-8745-B38C-D92611DF7164}"/>
              </a:ext>
            </a:extLst>
          </p:cNvPr>
          <p:cNvSpPr>
            <a:spLocks noGrp="1"/>
          </p:cNvSpPr>
          <p:nvPr>
            <p:ph idx="1"/>
          </p:nvPr>
        </p:nvSpPr>
        <p:spPr/>
        <p:txBody>
          <a:bodyPr/>
          <a:lstStyle/>
          <a:p>
            <a:endParaRPr kumimoji="1" lang="en-US" altLang="zh-CN" dirty="0"/>
          </a:p>
          <a:p>
            <a:r>
              <a:rPr kumimoji="1" lang="zh-CN" altLang="en-US" dirty="0"/>
              <a:t>出租车测试数据集导入</a:t>
            </a:r>
            <a:r>
              <a:rPr kumimoji="1" lang="en-US" altLang="zh-CN" dirty="0" err="1"/>
              <a:t>clickhouse</a:t>
            </a:r>
            <a:endParaRPr kumimoji="1" lang="en-US" altLang="zh-CN" dirty="0"/>
          </a:p>
          <a:p>
            <a:r>
              <a:rPr kumimoji="1" lang="en-US" altLang="zh-CN" dirty="0"/>
              <a:t>2000w</a:t>
            </a:r>
            <a:r>
              <a:rPr kumimoji="1" lang="zh-CN" altLang="en-US" dirty="0"/>
              <a:t>级数据</a:t>
            </a:r>
            <a:r>
              <a:rPr kumimoji="1" lang="en-US" altLang="zh-CN" dirty="0"/>
              <a:t>count</a:t>
            </a:r>
            <a:r>
              <a:rPr kumimoji="1" lang="zh-CN" altLang="en-US" dirty="0"/>
              <a:t> 毫秒级</a:t>
            </a:r>
          </a:p>
        </p:txBody>
      </p:sp>
      <p:sp>
        <p:nvSpPr>
          <p:cNvPr id="5" name="标题 4">
            <a:extLst>
              <a:ext uri="{FF2B5EF4-FFF2-40B4-BE49-F238E27FC236}">
                <a16:creationId xmlns:a16="http://schemas.microsoft.com/office/drawing/2014/main" id="{AF5FCC22-ADC1-5C4F-8725-CC0F4E109156}"/>
              </a:ext>
            </a:extLst>
          </p:cNvPr>
          <p:cNvSpPr>
            <a:spLocks noGrp="1"/>
          </p:cNvSpPr>
          <p:nvPr>
            <p:ph type="title"/>
          </p:nvPr>
        </p:nvSpPr>
        <p:spPr/>
        <p:txBody>
          <a:bodyPr/>
          <a:lstStyle/>
          <a:p>
            <a:r>
              <a:rPr kumimoji="1" lang="en-US" altLang="zh-CN" dirty="0" err="1"/>
              <a:t>Clickhouse</a:t>
            </a:r>
            <a:r>
              <a:rPr kumimoji="1" lang="zh-CN" altLang="en-US" dirty="0"/>
              <a:t>数据存储</a:t>
            </a:r>
          </a:p>
        </p:txBody>
      </p:sp>
      <p:pic>
        <p:nvPicPr>
          <p:cNvPr id="7" name="图片 6">
            <a:extLst>
              <a:ext uri="{FF2B5EF4-FFF2-40B4-BE49-F238E27FC236}">
                <a16:creationId xmlns:a16="http://schemas.microsoft.com/office/drawing/2014/main" id="{83C025FB-2089-4C4F-9BBE-02AB4878249A}"/>
              </a:ext>
            </a:extLst>
          </p:cNvPr>
          <p:cNvPicPr>
            <a:picLocks noChangeAspect="1"/>
          </p:cNvPicPr>
          <p:nvPr/>
        </p:nvPicPr>
        <p:blipFill>
          <a:blip r:embed="rId2"/>
          <a:stretch>
            <a:fillRect/>
          </a:stretch>
        </p:blipFill>
        <p:spPr>
          <a:xfrm>
            <a:off x="785920" y="2587154"/>
            <a:ext cx="4533900" cy="3721100"/>
          </a:xfrm>
          <a:prstGeom prst="rect">
            <a:avLst/>
          </a:prstGeom>
        </p:spPr>
      </p:pic>
      <p:pic>
        <p:nvPicPr>
          <p:cNvPr id="8" name="图片 7">
            <a:extLst>
              <a:ext uri="{FF2B5EF4-FFF2-40B4-BE49-F238E27FC236}">
                <a16:creationId xmlns:a16="http://schemas.microsoft.com/office/drawing/2014/main" id="{DAB527AC-430B-654A-A8D3-2A57DD6F91A2}"/>
              </a:ext>
            </a:extLst>
          </p:cNvPr>
          <p:cNvPicPr>
            <a:picLocks noChangeAspect="1"/>
          </p:cNvPicPr>
          <p:nvPr/>
        </p:nvPicPr>
        <p:blipFill>
          <a:blip r:embed="rId3"/>
          <a:stretch>
            <a:fillRect/>
          </a:stretch>
        </p:blipFill>
        <p:spPr>
          <a:xfrm>
            <a:off x="5589268" y="2587153"/>
            <a:ext cx="6159154" cy="3079577"/>
          </a:xfrm>
          <a:prstGeom prst="rect">
            <a:avLst/>
          </a:prstGeom>
        </p:spPr>
      </p:pic>
    </p:spTree>
    <p:extLst>
      <p:ext uri="{BB962C8B-B14F-4D97-AF65-F5344CB8AC3E}">
        <p14:creationId xmlns:p14="http://schemas.microsoft.com/office/powerpoint/2010/main" val="448565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E89710A-EC05-E547-88F6-C1B44A045596}"/>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42611431-8693-D24B-B1AC-BBEA52B44FDF}"/>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4" name="内容占位符 3">
            <a:extLst>
              <a:ext uri="{FF2B5EF4-FFF2-40B4-BE49-F238E27FC236}">
                <a16:creationId xmlns:a16="http://schemas.microsoft.com/office/drawing/2014/main" id="{5B7FBCDA-309A-3E4C-8558-61B35CE7270B}"/>
              </a:ext>
            </a:extLst>
          </p:cNvPr>
          <p:cNvSpPr>
            <a:spLocks noGrp="1"/>
          </p:cNvSpPr>
          <p:nvPr>
            <p:ph idx="1"/>
          </p:nvPr>
        </p:nvSpPr>
        <p:spPr/>
        <p:txBody>
          <a:bodyPr/>
          <a:lstStyle/>
          <a:p>
            <a:r>
              <a:rPr kumimoji="1" lang="en-US" altLang="zh-CN" dirty="0"/>
              <a:t>Kafka</a:t>
            </a:r>
            <a:r>
              <a:rPr kumimoji="1" lang="zh-CN" altLang="en-US" dirty="0"/>
              <a:t>缓冲数据</a:t>
            </a:r>
            <a:endParaRPr kumimoji="1" lang="en-US" altLang="zh-CN" dirty="0"/>
          </a:p>
        </p:txBody>
      </p:sp>
      <p:sp>
        <p:nvSpPr>
          <p:cNvPr id="5" name="标题 4">
            <a:extLst>
              <a:ext uri="{FF2B5EF4-FFF2-40B4-BE49-F238E27FC236}">
                <a16:creationId xmlns:a16="http://schemas.microsoft.com/office/drawing/2014/main" id="{2303509F-6899-C148-8AD9-1B87E521E083}"/>
              </a:ext>
            </a:extLst>
          </p:cNvPr>
          <p:cNvSpPr>
            <a:spLocks noGrp="1"/>
          </p:cNvSpPr>
          <p:nvPr>
            <p:ph type="title"/>
          </p:nvPr>
        </p:nvSpPr>
        <p:spPr/>
        <p:txBody>
          <a:bodyPr/>
          <a:lstStyle/>
          <a:p>
            <a:r>
              <a:rPr kumimoji="1" lang="zh-CN" altLang="en-US" dirty="0"/>
              <a:t>数据生产消费</a:t>
            </a:r>
          </a:p>
        </p:txBody>
      </p:sp>
      <p:pic>
        <p:nvPicPr>
          <p:cNvPr id="7" name="图片 6">
            <a:extLst>
              <a:ext uri="{FF2B5EF4-FFF2-40B4-BE49-F238E27FC236}">
                <a16:creationId xmlns:a16="http://schemas.microsoft.com/office/drawing/2014/main" id="{4BCFD828-1DCC-304F-946E-F8E58DE44FB4}"/>
              </a:ext>
            </a:extLst>
          </p:cNvPr>
          <p:cNvPicPr>
            <a:picLocks noChangeAspect="1"/>
          </p:cNvPicPr>
          <p:nvPr/>
        </p:nvPicPr>
        <p:blipFill>
          <a:blip r:embed="rId2"/>
          <a:stretch>
            <a:fillRect/>
          </a:stretch>
        </p:blipFill>
        <p:spPr>
          <a:xfrm>
            <a:off x="718039" y="1769786"/>
            <a:ext cx="10639926" cy="4441158"/>
          </a:xfrm>
          <a:prstGeom prst="rect">
            <a:avLst/>
          </a:prstGeom>
        </p:spPr>
      </p:pic>
    </p:spTree>
    <p:extLst>
      <p:ext uri="{BB962C8B-B14F-4D97-AF65-F5344CB8AC3E}">
        <p14:creationId xmlns:p14="http://schemas.microsoft.com/office/powerpoint/2010/main" val="568255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DBFF2A6-097C-6243-AFF5-7F491252736F}"/>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481D3CDD-315F-DC41-A8BD-0F3260DE6563}"/>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4" name="内容占位符 3">
            <a:extLst>
              <a:ext uri="{FF2B5EF4-FFF2-40B4-BE49-F238E27FC236}">
                <a16:creationId xmlns:a16="http://schemas.microsoft.com/office/drawing/2014/main" id="{E5147164-4EC5-4A48-8755-B7C4D8D4C068}"/>
              </a:ext>
            </a:extLst>
          </p:cNvPr>
          <p:cNvSpPr>
            <a:spLocks noGrp="1"/>
          </p:cNvSpPr>
          <p:nvPr>
            <p:ph idx="1"/>
          </p:nvPr>
        </p:nvSpPr>
        <p:spPr/>
        <p:txBody>
          <a:bodyPr/>
          <a:lstStyle/>
          <a:p>
            <a:r>
              <a:rPr kumimoji="1" lang="en-US" altLang="zh-CN" dirty="0" err="1"/>
              <a:t>Flink</a:t>
            </a:r>
            <a:r>
              <a:rPr kumimoji="1" lang="zh-CN" altLang="en-US" dirty="0"/>
              <a:t>任务流程</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zh-CN" altLang="en-US" dirty="0"/>
          </a:p>
        </p:txBody>
      </p:sp>
      <p:sp>
        <p:nvSpPr>
          <p:cNvPr id="5" name="标题 4">
            <a:extLst>
              <a:ext uri="{FF2B5EF4-FFF2-40B4-BE49-F238E27FC236}">
                <a16:creationId xmlns:a16="http://schemas.microsoft.com/office/drawing/2014/main" id="{72E35D11-FA63-F14A-988D-2AFEC63F7EA5}"/>
              </a:ext>
            </a:extLst>
          </p:cNvPr>
          <p:cNvSpPr>
            <a:spLocks noGrp="1"/>
          </p:cNvSpPr>
          <p:nvPr>
            <p:ph type="title"/>
          </p:nvPr>
        </p:nvSpPr>
        <p:spPr/>
        <p:txBody>
          <a:bodyPr/>
          <a:lstStyle/>
          <a:p>
            <a:r>
              <a:rPr kumimoji="1" lang="en-US" altLang="zh-CN" dirty="0" err="1"/>
              <a:t>Flink</a:t>
            </a:r>
            <a:r>
              <a:rPr kumimoji="1" lang="zh-CN" altLang="en-US" dirty="0"/>
              <a:t>任务执行</a:t>
            </a:r>
          </a:p>
        </p:txBody>
      </p:sp>
      <p:pic>
        <p:nvPicPr>
          <p:cNvPr id="10" name="图片 9">
            <a:extLst>
              <a:ext uri="{FF2B5EF4-FFF2-40B4-BE49-F238E27FC236}">
                <a16:creationId xmlns:a16="http://schemas.microsoft.com/office/drawing/2014/main" id="{75FE96FB-D810-8A4A-9DF6-B3103F90F2C6}"/>
              </a:ext>
            </a:extLst>
          </p:cNvPr>
          <p:cNvPicPr>
            <a:picLocks noChangeAspect="1"/>
          </p:cNvPicPr>
          <p:nvPr/>
        </p:nvPicPr>
        <p:blipFill>
          <a:blip r:embed="rId2"/>
          <a:stretch>
            <a:fillRect/>
          </a:stretch>
        </p:blipFill>
        <p:spPr>
          <a:xfrm>
            <a:off x="669924" y="1830189"/>
            <a:ext cx="10375232" cy="4091997"/>
          </a:xfrm>
          <a:prstGeom prst="rect">
            <a:avLst/>
          </a:prstGeom>
        </p:spPr>
      </p:pic>
    </p:spTree>
    <p:extLst>
      <p:ext uri="{BB962C8B-B14F-4D97-AF65-F5344CB8AC3E}">
        <p14:creationId xmlns:p14="http://schemas.microsoft.com/office/powerpoint/2010/main" val="3186517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normAutofit/>
          </a:bodyPr>
          <a:lstStyle/>
          <a:p>
            <a:endParaRPr kumimoji="1" lang="en-US" altLang="zh-CN" dirty="0"/>
          </a:p>
          <a:p>
            <a:endParaRPr kumimoji="1" lang="en-US" altLang="zh-CN" dirty="0"/>
          </a:p>
          <a:p>
            <a:r>
              <a:rPr kumimoji="1" lang="zh-CN" altLang="en-US" dirty="0"/>
              <a:t>深度学习</a:t>
            </a:r>
            <a:endParaRPr kumimoji="1" lang="en-US" altLang="zh-CN" dirty="0"/>
          </a:p>
          <a:p>
            <a:r>
              <a:rPr kumimoji="1" lang="zh-CN" altLang="en-US" dirty="0"/>
              <a:t>运行实例</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深度学习相关任务</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pic>
        <p:nvPicPr>
          <p:cNvPr id="7" name="图片 6">
            <a:extLst>
              <a:ext uri="{FF2B5EF4-FFF2-40B4-BE49-F238E27FC236}">
                <a16:creationId xmlns:a16="http://schemas.microsoft.com/office/drawing/2014/main" id="{28964D11-0B3D-A445-8681-698802AB4698}"/>
              </a:ext>
            </a:extLst>
          </p:cNvPr>
          <p:cNvPicPr>
            <a:picLocks noChangeAspect="1"/>
          </p:cNvPicPr>
          <p:nvPr/>
        </p:nvPicPr>
        <p:blipFill>
          <a:blip r:embed="rId2"/>
          <a:stretch>
            <a:fillRect/>
          </a:stretch>
        </p:blipFill>
        <p:spPr>
          <a:xfrm>
            <a:off x="3888512" y="1133733"/>
            <a:ext cx="5680919" cy="2825562"/>
          </a:xfrm>
          <a:prstGeom prst="rect">
            <a:avLst/>
          </a:prstGeom>
        </p:spPr>
      </p:pic>
      <p:pic>
        <p:nvPicPr>
          <p:cNvPr id="6" name="图片 5" descr="图形用户界面, 文本&#10;&#10;描述已自动生成">
            <a:extLst>
              <a:ext uri="{FF2B5EF4-FFF2-40B4-BE49-F238E27FC236}">
                <a16:creationId xmlns:a16="http://schemas.microsoft.com/office/drawing/2014/main" id="{85B796F6-58C9-C14A-B82E-8E45BA0C4B5C}"/>
              </a:ext>
            </a:extLst>
          </p:cNvPr>
          <p:cNvPicPr>
            <a:picLocks noChangeAspect="1"/>
          </p:cNvPicPr>
          <p:nvPr/>
        </p:nvPicPr>
        <p:blipFill rotWithShape="1">
          <a:blip r:embed="rId3">
            <a:extLst>
              <a:ext uri="{28A0092B-C50C-407E-A947-70E740481C1C}">
                <a14:useLocalDpi xmlns:a14="http://schemas.microsoft.com/office/drawing/2010/main" val="0"/>
              </a:ext>
            </a:extLst>
          </a:blip>
          <a:srcRect l="5262" t="5197" b="18841"/>
          <a:stretch/>
        </p:blipFill>
        <p:spPr>
          <a:xfrm>
            <a:off x="1464325" y="4016831"/>
            <a:ext cx="8105106" cy="2194113"/>
          </a:xfrm>
          <a:prstGeom prst="rect">
            <a:avLst/>
          </a:prstGeom>
        </p:spPr>
      </p:pic>
    </p:spTree>
    <p:extLst>
      <p:ext uri="{BB962C8B-B14F-4D97-AF65-F5344CB8AC3E}">
        <p14:creationId xmlns:p14="http://schemas.microsoft.com/office/powerpoint/2010/main" val="2708009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FAF6CC0-CF74-214F-8DC1-BB8C892FF287}"/>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5A612C5-1D5E-0E44-BF0D-E9A8C5C29BB4}"/>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4" name="内容占位符 3">
            <a:extLst>
              <a:ext uri="{FF2B5EF4-FFF2-40B4-BE49-F238E27FC236}">
                <a16:creationId xmlns:a16="http://schemas.microsoft.com/office/drawing/2014/main" id="{2E79F28E-3D86-E94C-B225-CA89EFA5CF68}"/>
              </a:ext>
            </a:extLst>
          </p:cNvPr>
          <p:cNvSpPr>
            <a:spLocks noGrp="1"/>
          </p:cNvSpPr>
          <p:nvPr>
            <p:ph idx="1"/>
          </p:nvPr>
        </p:nvSpPr>
        <p:spPr/>
        <p:txBody>
          <a:bodyPr/>
          <a:lstStyle/>
          <a:p>
            <a:endParaRPr kumimoji="1" lang="en-US" altLang="zh-CN" dirty="0"/>
          </a:p>
          <a:p>
            <a:r>
              <a:rPr kumimoji="1" lang="zh-CN" altLang="en-US" dirty="0"/>
              <a:t>代码相关</a:t>
            </a:r>
            <a:endParaRPr kumimoji="1" lang="en-US" altLang="zh-CN" dirty="0"/>
          </a:p>
          <a:p>
            <a:pPr lvl="1"/>
            <a:r>
              <a:rPr kumimoji="1" lang="en-US" altLang="zh-CN" dirty="0" err="1"/>
              <a:t>FlinkSQL</a:t>
            </a:r>
            <a:r>
              <a:rPr kumimoji="1" lang="zh-CN" altLang="en-US" dirty="0"/>
              <a:t>相关脚本</a:t>
            </a:r>
            <a:endParaRPr kumimoji="1" lang="en-US" altLang="zh-CN" dirty="0"/>
          </a:p>
          <a:p>
            <a:pPr lvl="1"/>
            <a:r>
              <a:rPr kumimoji="1" lang="zh-CN" altLang="en-US" dirty="0"/>
              <a:t>深度学习相关脚本</a:t>
            </a:r>
            <a:endParaRPr kumimoji="1" lang="en-US" altLang="zh-CN" dirty="0"/>
          </a:p>
          <a:p>
            <a:pPr lvl="1"/>
            <a:r>
              <a:rPr kumimoji="1" lang="en-US" altLang="zh-CN" dirty="0" err="1"/>
              <a:t>Flink</a:t>
            </a:r>
            <a:r>
              <a:rPr kumimoji="1" lang="zh-CN" altLang="en-US" dirty="0"/>
              <a:t>调度平台源码</a:t>
            </a:r>
          </a:p>
          <a:p>
            <a:endParaRPr kumimoji="1" lang="en-US" altLang="zh-CN" dirty="0"/>
          </a:p>
          <a:p>
            <a:endParaRPr kumimoji="1" lang="en-US" altLang="zh-CN" dirty="0"/>
          </a:p>
          <a:p>
            <a:endParaRPr kumimoji="1" lang="en-US" altLang="zh-CN" dirty="0"/>
          </a:p>
          <a:p>
            <a:r>
              <a:rPr kumimoji="1" lang="zh-CN" altLang="en-US" dirty="0"/>
              <a:t>数据相关</a:t>
            </a:r>
            <a:endParaRPr kumimoji="1" lang="en-US" altLang="zh-CN" dirty="0"/>
          </a:p>
          <a:p>
            <a:pPr lvl="1"/>
            <a:r>
              <a:rPr kumimoji="1" lang="zh-CN" altLang="en-US" dirty="0"/>
              <a:t>数据生产脚本</a:t>
            </a:r>
            <a:endParaRPr kumimoji="1" lang="en-US" altLang="zh-CN" dirty="0"/>
          </a:p>
          <a:p>
            <a:pPr lvl="1"/>
            <a:r>
              <a:rPr kumimoji="1" lang="en-US" altLang="zh-CN" dirty="0" err="1"/>
              <a:t>Clickhouse</a:t>
            </a:r>
            <a:r>
              <a:rPr kumimoji="1" lang="zh-CN" altLang="en-US" dirty="0"/>
              <a:t>相关脚本</a:t>
            </a:r>
            <a:endParaRPr kumimoji="1" lang="en-US" altLang="zh-CN" dirty="0"/>
          </a:p>
          <a:p>
            <a:pPr lvl="1"/>
            <a:r>
              <a:rPr kumimoji="1" lang="en-US" altLang="zh-CN" dirty="0"/>
              <a:t>Kafka</a:t>
            </a:r>
            <a:r>
              <a:rPr kumimoji="1" lang="zh-CN" altLang="en-US" dirty="0"/>
              <a:t>相关脚本</a:t>
            </a:r>
            <a:endParaRPr kumimoji="1" lang="en-US" altLang="zh-CN" dirty="0"/>
          </a:p>
          <a:p>
            <a:pPr lvl="1"/>
            <a:r>
              <a:rPr kumimoji="1" lang="zh-CN" altLang="en-US" dirty="0"/>
              <a:t>数据集（少量，</a:t>
            </a:r>
            <a:r>
              <a:rPr kumimoji="1" lang="en-US" altLang="zh-CN" dirty="0" err="1"/>
              <a:t>svn</a:t>
            </a:r>
            <a:r>
              <a:rPr kumimoji="1" lang="zh-CN" altLang="en-US" dirty="0"/>
              <a:t>已有）</a:t>
            </a:r>
            <a:endParaRPr kumimoji="1" lang="en-US" altLang="zh-CN" dirty="0"/>
          </a:p>
          <a:p>
            <a:endParaRPr kumimoji="1" lang="en-US" altLang="zh-CN" dirty="0"/>
          </a:p>
        </p:txBody>
      </p:sp>
      <p:sp>
        <p:nvSpPr>
          <p:cNvPr id="5" name="标题 4">
            <a:extLst>
              <a:ext uri="{FF2B5EF4-FFF2-40B4-BE49-F238E27FC236}">
                <a16:creationId xmlns:a16="http://schemas.microsoft.com/office/drawing/2014/main" id="{190481DD-1A7B-5044-9259-8C56501FC706}"/>
              </a:ext>
            </a:extLst>
          </p:cNvPr>
          <p:cNvSpPr>
            <a:spLocks noGrp="1"/>
          </p:cNvSpPr>
          <p:nvPr>
            <p:ph type="title"/>
          </p:nvPr>
        </p:nvSpPr>
        <p:spPr/>
        <p:txBody>
          <a:bodyPr/>
          <a:lstStyle/>
          <a:p>
            <a:r>
              <a:rPr kumimoji="1" lang="zh-CN" altLang="en-US" dirty="0"/>
              <a:t>代码脚本</a:t>
            </a:r>
            <a:r>
              <a:rPr kumimoji="1" lang="en-US" altLang="zh-CN" dirty="0"/>
              <a:t>&amp;</a:t>
            </a:r>
            <a:r>
              <a:rPr kumimoji="1" lang="zh-CN" altLang="en-US" dirty="0"/>
              <a:t>数据集</a:t>
            </a:r>
          </a:p>
        </p:txBody>
      </p:sp>
      <p:pic>
        <p:nvPicPr>
          <p:cNvPr id="13" name="图片 12">
            <a:extLst>
              <a:ext uri="{FF2B5EF4-FFF2-40B4-BE49-F238E27FC236}">
                <a16:creationId xmlns:a16="http://schemas.microsoft.com/office/drawing/2014/main" id="{48BC6B63-B8F3-264B-92DB-BFCBF9D73608}"/>
              </a:ext>
            </a:extLst>
          </p:cNvPr>
          <p:cNvPicPr>
            <a:picLocks noChangeAspect="1"/>
          </p:cNvPicPr>
          <p:nvPr/>
        </p:nvPicPr>
        <p:blipFill>
          <a:blip r:embed="rId2"/>
          <a:stretch>
            <a:fillRect/>
          </a:stretch>
        </p:blipFill>
        <p:spPr>
          <a:xfrm>
            <a:off x="4033043" y="4489128"/>
            <a:ext cx="6032500" cy="1282700"/>
          </a:xfrm>
          <a:prstGeom prst="rect">
            <a:avLst/>
          </a:prstGeom>
        </p:spPr>
      </p:pic>
      <p:pic>
        <p:nvPicPr>
          <p:cNvPr id="14" name="图片 13">
            <a:extLst>
              <a:ext uri="{FF2B5EF4-FFF2-40B4-BE49-F238E27FC236}">
                <a16:creationId xmlns:a16="http://schemas.microsoft.com/office/drawing/2014/main" id="{EF7725BA-E88E-A145-B131-58E6500AF686}"/>
              </a:ext>
            </a:extLst>
          </p:cNvPr>
          <p:cNvPicPr>
            <a:picLocks noChangeAspect="1"/>
          </p:cNvPicPr>
          <p:nvPr/>
        </p:nvPicPr>
        <p:blipFill>
          <a:blip r:embed="rId3"/>
          <a:stretch>
            <a:fillRect/>
          </a:stretch>
        </p:blipFill>
        <p:spPr>
          <a:xfrm>
            <a:off x="4007643" y="1963678"/>
            <a:ext cx="6057900" cy="939800"/>
          </a:xfrm>
          <a:prstGeom prst="rect">
            <a:avLst/>
          </a:prstGeom>
        </p:spPr>
      </p:pic>
    </p:spTree>
    <p:extLst>
      <p:ext uri="{BB962C8B-B14F-4D97-AF65-F5344CB8AC3E}">
        <p14:creationId xmlns:p14="http://schemas.microsoft.com/office/powerpoint/2010/main" val="3709202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normAutofit/>
          </a:bodyPr>
          <a:lstStyle/>
          <a:p>
            <a:endParaRPr kumimoji="1" lang="en-US" altLang="zh-CN" dirty="0"/>
          </a:p>
          <a:p>
            <a:r>
              <a:rPr kumimoji="1" lang="zh-CN" altLang="en-US" dirty="0"/>
              <a:t>四个中间版本的</a:t>
            </a:r>
            <a:r>
              <a:rPr kumimoji="1" lang="en-US" altLang="zh-CN" dirty="0"/>
              <a:t>《</a:t>
            </a:r>
            <a:r>
              <a:rPr kumimoji="1" lang="zh-CN" altLang="en-US" dirty="0"/>
              <a:t>权利要求书</a:t>
            </a:r>
            <a:r>
              <a:rPr kumimoji="1" lang="en-US" altLang="zh-CN" dirty="0"/>
              <a:t>》</a:t>
            </a:r>
          </a:p>
          <a:p>
            <a:r>
              <a:rPr kumimoji="1" lang="zh-CN" altLang="en-US" dirty="0"/>
              <a:t>一个最终版本的</a:t>
            </a:r>
            <a:r>
              <a:rPr kumimoji="1" lang="en-US" altLang="zh-CN" dirty="0"/>
              <a:t>《</a:t>
            </a:r>
            <a:r>
              <a:rPr kumimoji="1" lang="zh-CN" altLang="en-US" dirty="0"/>
              <a:t>专利文件</a:t>
            </a:r>
            <a:r>
              <a:rPr kumimoji="1" lang="en-US" altLang="zh-CN" dirty="0"/>
              <a:t>》</a:t>
            </a:r>
          </a:p>
          <a:p>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专利的产出</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pic>
        <p:nvPicPr>
          <p:cNvPr id="8" name="图片 7">
            <a:extLst>
              <a:ext uri="{FF2B5EF4-FFF2-40B4-BE49-F238E27FC236}">
                <a16:creationId xmlns:a16="http://schemas.microsoft.com/office/drawing/2014/main" id="{9E2A33EF-DB31-F64B-A38A-ABF8B97B5872}"/>
              </a:ext>
            </a:extLst>
          </p:cNvPr>
          <p:cNvPicPr>
            <a:picLocks noChangeAspect="1"/>
          </p:cNvPicPr>
          <p:nvPr/>
        </p:nvPicPr>
        <p:blipFill>
          <a:blip r:embed="rId2"/>
          <a:stretch>
            <a:fillRect/>
          </a:stretch>
        </p:blipFill>
        <p:spPr>
          <a:xfrm>
            <a:off x="785920" y="3043990"/>
            <a:ext cx="4965760" cy="2887578"/>
          </a:xfrm>
          <a:prstGeom prst="rect">
            <a:avLst/>
          </a:prstGeom>
        </p:spPr>
      </p:pic>
      <p:pic>
        <p:nvPicPr>
          <p:cNvPr id="10" name="图片 9">
            <a:extLst>
              <a:ext uri="{FF2B5EF4-FFF2-40B4-BE49-F238E27FC236}">
                <a16:creationId xmlns:a16="http://schemas.microsoft.com/office/drawing/2014/main" id="{269AFFB3-F5C6-B04D-A4BE-F459D1FBD961}"/>
              </a:ext>
            </a:extLst>
          </p:cNvPr>
          <p:cNvPicPr>
            <a:picLocks noChangeAspect="1"/>
          </p:cNvPicPr>
          <p:nvPr/>
        </p:nvPicPr>
        <p:blipFill>
          <a:blip r:embed="rId3"/>
          <a:stretch>
            <a:fillRect/>
          </a:stretch>
        </p:blipFill>
        <p:spPr>
          <a:xfrm>
            <a:off x="5997632" y="2855816"/>
            <a:ext cx="5408448" cy="3266904"/>
          </a:xfrm>
          <a:prstGeom prst="rect">
            <a:avLst/>
          </a:prstGeom>
        </p:spPr>
      </p:pic>
      <p:sp>
        <p:nvSpPr>
          <p:cNvPr id="11" name="文本框 10">
            <a:extLst>
              <a:ext uri="{FF2B5EF4-FFF2-40B4-BE49-F238E27FC236}">
                <a16:creationId xmlns:a16="http://schemas.microsoft.com/office/drawing/2014/main" id="{98BAD47A-14A0-0F46-AFA7-279DA1498072}"/>
              </a:ext>
            </a:extLst>
          </p:cNvPr>
          <p:cNvSpPr txBox="1"/>
          <p:nvPr/>
        </p:nvSpPr>
        <p:spPr>
          <a:xfrm>
            <a:off x="7315200" y="2345063"/>
            <a:ext cx="2262158" cy="369332"/>
          </a:xfrm>
          <a:prstGeom prst="rect">
            <a:avLst/>
          </a:prstGeom>
          <a:noFill/>
        </p:spPr>
        <p:txBody>
          <a:bodyPr wrap="none" rtlCol="0">
            <a:spAutoFit/>
          </a:bodyPr>
          <a:lstStyle/>
          <a:p>
            <a:r>
              <a:rPr kumimoji="1" lang="en-US" altLang="zh-CN" dirty="0"/>
              <a:t>《</a:t>
            </a:r>
            <a:r>
              <a:rPr kumimoji="1" lang="zh-CN" altLang="en-US" dirty="0"/>
              <a:t>最终版专利文件</a:t>
            </a:r>
            <a:r>
              <a:rPr kumimoji="1" lang="en-US" altLang="zh-CN" dirty="0"/>
              <a:t>》</a:t>
            </a:r>
            <a:endParaRPr kumimoji="1" lang="zh-CN" altLang="en-US" dirty="0"/>
          </a:p>
        </p:txBody>
      </p:sp>
    </p:spTree>
    <p:extLst>
      <p:ext uri="{BB962C8B-B14F-4D97-AF65-F5344CB8AC3E}">
        <p14:creationId xmlns:p14="http://schemas.microsoft.com/office/powerpoint/2010/main" val="1561323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研究</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成果</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解题</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
        <p:nvSpPr>
          <p:cNvPr id="9" name="圆角矩形 140">
            <a:extLst>
              <a:ext uri="{FF2B5EF4-FFF2-40B4-BE49-F238E27FC236}">
                <a16:creationId xmlns:a16="http://schemas.microsoft.com/office/drawing/2014/main" id="{334FF0BD-9634-0D4F-835E-0B8AEF1C5287}"/>
              </a:ext>
            </a:extLst>
          </p:cNvPr>
          <p:cNvSpPr/>
          <p:nvPr/>
        </p:nvSpPr>
        <p:spPr>
          <a:xfrm>
            <a:off x="4960002" y="4583991"/>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rPr>
              <a:t>收获</a:t>
            </a:r>
          </a:p>
        </p:txBody>
      </p:sp>
    </p:spTree>
    <p:extLst>
      <p:ext uri="{BB962C8B-B14F-4D97-AF65-F5344CB8AC3E}">
        <p14:creationId xmlns:p14="http://schemas.microsoft.com/office/powerpoint/2010/main" val="1787365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研究</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成果</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解题</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
        <p:nvSpPr>
          <p:cNvPr id="9" name="圆角矩形 140">
            <a:extLst>
              <a:ext uri="{FF2B5EF4-FFF2-40B4-BE49-F238E27FC236}">
                <a16:creationId xmlns:a16="http://schemas.microsoft.com/office/drawing/2014/main" id="{334FF0BD-9634-0D4F-835E-0B8AEF1C5287}"/>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收获</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Tree>
    <p:extLst>
      <p:ext uri="{BB962C8B-B14F-4D97-AF65-F5344CB8AC3E}">
        <p14:creationId xmlns:p14="http://schemas.microsoft.com/office/powerpoint/2010/main" val="190380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BE0B80-C58F-C044-916B-6C4A88E257D7}"/>
              </a:ext>
            </a:extLst>
          </p:cNvPr>
          <p:cNvSpPr>
            <a:spLocks noGrp="1"/>
          </p:cNvSpPr>
          <p:nvPr>
            <p:ph idx="1"/>
          </p:nvPr>
        </p:nvSpPr>
        <p:spPr/>
        <p:txBody>
          <a:bodyPr>
            <a:normAutofit/>
          </a:bodyPr>
          <a:lstStyle/>
          <a:p>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3" name="标题 2">
            <a:extLst>
              <a:ext uri="{FF2B5EF4-FFF2-40B4-BE49-F238E27FC236}">
                <a16:creationId xmlns:a16="http://schemas.microsoft.com/office/drawing/2014/main" id="{E3E5EE52-02A2-C64E-ADE1-68E087C0DFB4}"/>
              </a:ext>
            </a:extLst>
          </p:cNvPr>
          <p:cNvSpPr>
            <a:spLocks noGrp="1"/>
          </p:cNvSpPr>
          <p:nvPr>
            <p:ph type="title"/>
          </p:nvPr>
        </p:nvSpPr>
        <p:spPr/>
        <p:txBody>
          <a:bodyPr/>
          <a:lstStyle/>
          <a:p>
            <a:r>
              <a:rPr kumimoji="1" lang="zh-CN" altLang="en-US" dirty="0"/>
              <a:t>云计算课程的收获</a:t>
            </a:r>
          </a:p>
        </p:txBody>
      </p:sp>
      <p:sp>
        <p:nvSpPr>
          <p:cNvPr id="4" name="页脚占位符 3">
            <a:extLst>
              <a:ext uri="{FF2B5EF4-FFF2-40B4-BE49-F238E27FC236}">
                <a16:creationId xmlns:a16="http://schemas.microsoft.com/office/drawing/2014/main" id="{ADD506A7-A427-A04A-B4EA-1EDEF88485BA}"/>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0A23B39F-9F12-D348-A08C-527A89A5C67F}"/>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grpSp>
        <p:nvGrpSpPr>
          <p:cNvPr id="22" name="组合 21">
            <a:extLst>
              <a:ext uri="{FF2B5EF4-FFF2-40B4-BE49-F238E27FC236}">
                <a16:creationId xmlns:a16="http://schemas.microsoft.com/office/drawing/2014/main" id="{C2403E39-E282-D94A-8841-25B88E8B9F58}"/>
              </a:ext>
            </a:extLst>
          </p:cNvPr>
          <p:cNvGrpSpPr>
            <a:grpSpLocks noChangeAspect="1"/>
          </p:cNvGrpSpPr>
          <p:nvPr/>
        </p:nvGrpSpPr>
        <p:grpSpPr>
          <a:xfrm>
            <a:off x="1523139" y="1128184"/>
            <a:ext cx="9145722" cy="5008032"/>
            <a:chOff x="1523139" y="1128184"/>
            <a:chExt cx="9145722" cy="5008032"/>
          </a:xfrm>
        </p:grpSpPr>
        <p:sp>
          <p:nvSpPr>
            <p:cNvPr id="23" name="圆角矩形 22">
              <a:extLst>
                <a:ext uri="{FF2B5EF4-FFF2-40B4-BE49-F238E27FC236}">
                  <a16:creationId xmlns:a16="http://schemas.microsoft.com/office/drawing/2014/main" id="{17EB499A-BA22-5A43-B942-D40DCE5E475C}"/>
                </a:ext>
              </a:extLst>
            </p:cNvPr>
            <p:cNvSpPr/>
            <p:nvPr/>
          </p:nvSpPr>
          <p:spPr>
            <a:xfrm>
              <a:off x="7411091" y="1431680"/>
              <a:ext cx="3257770" cy="944496"/>
            </a:xfrm>
            <a:prstGeom prst="roundRect">
              <a:avLst>
                <a:gd name="adj" fmla="val 10898"/>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defTabSz="577850">
                <a:lnSpc>
                  <a:spcPct val="90000"/>
                </a:lnSpc>
                <a:spcBef>
                  <a:spcPct val="0"/>
                </a:spcBef>
                <a:spcAft>
                  <a:spcPct val="35000"/>
                </a:spcAft>
              </a:pPr>
              <a:r>
                <a:rPr lang="zh-CN" altLang="en-US" sz="1200" dirty="0">
                  <a:solidFill>
                    <a:srgbClr val="FFFFFF"/>
                  </a:solidFill>
                </a:rPr>
                <a:t>学习了一系列的云计算知识</a:t>
              </a:r>
            </a:p>
          </p:txBody>
        </p:sp>
        <p:sp>
          <p:nvSpPr>
            <p:cNvPr id="24" name="圆角矩形 23">
              <a:extLst>
                <a:ext uri="{FF2B5EF4-FFF2-40B4-BE49-F238E27FC236}">
                  <a16:creationId xmlns:a16="http://schemas.microsoft.com/office/drawing/2014/main" id="{C2280911-0A68-534D-B461-0CA22D4BA436}"/>
                </a:ext>
              </a:extLst>
            </p:cNvPr>
            <p:cNvSpPr/>
            <p:nvPr/>
          </p:nvSpPr>
          <p:spPr>
            <a:xfrm>
              <a:off x="7411091" y="3226308"/>
              <a:ext cx="3257770" cy="944496"/>
            </a:xfrm>
            <a:prstGeom prst="roundRect">
              <a:avLst>
                <a:gd name="adj" fmla="val 10898"/>
              </a:avLst>
            </a:prstGeom>
            <a:solidFill>
              <a:schemeClr val="tx1">
                <a:lumMod val="50000"/>
                <a:lumOff val="5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defTabSz="577850">
                <a:lnSpc>
                  <a:spcPct val="90000"/>
                </a:lnSpc>
                <a:spcBef>
                  <a:spcPct val="0"/>
                </a:spcBef>
                <a:spcAft>
                  <a:spcPct val="35000"/>
                </a:spcAft>
              </a:pPr>
              <a:r>
                <a:rPr lang="zh-CN" altLang="en-US" sz="1200" dirty="0">
                  <a:solidFill>
                    <a:schemeClr val="tx1"/>
                  </a:solidFill>
                </a:rPr>
                <a:t>了解并学习了</a:t>
              </a:r>
              <a:r>
                <a:rPr lang="en-US" altLang="zh-CN" sz="1200" dirty="0">
                  <a:solidFill>
                    <a:schemeClr val="tx1"/>
                  </a:solidFill>
                </a:rPr>
                <a:t>K8S</a:t>
              </a:r>
              <a:r>
                <a:rPr lang="zh-CN" altLang="en-US" sz="1200" dirty="0">
                  <a:solidFill>
                    <a:schemeClr val="tx1"/>
                  </a:solidFill>
                </a:rPr>
                <a:t>的设计思想，并对他的调度有所了解</a:t>
              </a:r>
            </a:p>
          </p:txBody>
        </p:sp>
        <p:sp>
          <p:nvSpPr>
            <p:cNvPr id="25" name="圆角矩形 24">
              <a:extLst>
                <a:ext uri="{FF2B5EF4-FFF2-40B4-BE49-F238E27FC236}">
                  <a16:creationId xmlns:a16="http://schemas.microsoft.com/office/drawing/2014/main" id="{A1554CC1-2C63-4043-9EF9-AC137EAFBCD3}"/>
                </a:ext>
              </a:extLst>
            </p:cNvPr>
            <p:cNvSpPr/>
            <p:nvPr/>
          </p:nvSpPr>
          <p:spPr>
            <a:xfrm>
              <a:off x="7411091" y="5020936"/>
              <a:ext cx="3257770" cy="944496"/>
            </a:xfrm>
            <a:prstGeom prst="roundRect">
              <a:avLst>
                <a:gd name="adj" fmla="val 10898"/>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defTabSz="577850">
                <a:lnSpc>
                  <a:spcPct val="90000"/>
                </a:lnSpc>
                <a:spcBef>
                  <a:spcPct val="0"/>
                </a:spcBef>
                <a:spcAft>
                  <a:spcPct val="35000"/>
                </a:spcAft>
              </a:pPr>
              <a:r>
                <a:rPr lang="zh-CN" altLang="en-US" sz="1200" dirty="0">
                  <a:solidFill>
                    <a:srgbClr val="FFFFFF"/>
                  </a:solidFill>
                </a:rPr>
                <a:t>能够根据老师的课程，不断的调整自己的课题思路、设计方法</a:t>
              </a:r>
            </a:p>
          </p:txBody>
        </p:sp>
        <p:sp>
          <p:nvSpPr>
            <p:cNvPr id="26" name="圆角矩形 25">
              <a:extLst>
                <a:ext uri="{FF2B5EF4-FFF2-40B4-BE49-F238E27FC236}">
                  <a16:creationId xmlns:a16="http://schemas.microsoft.com/office/drawing/2014/main" id="{A0ABFAF9-E9F3-834B-86ED-289A9648BCB2}"/>
                </a:ext>
              </a:extLst>
            </p:cNvPr>
            <p:cNvSpPr/>
            <p:nvPr/>
          </p:nvSpPr>
          <p:spPr>
            <a:xfrm>
              <a:off x="1523139" y="2328994"/>
              <a:ext cx="3257770" cy="944496"/>
            </a:xfrm>
            <a:prstGeom prst="roundRect">
              <a:avLst>
                <a:gd name="adj" fmla="val 10898"/>
              </a:avLst>
            </a:prstGeom>
            <a:solidFill>
              <a:schemeClr val="tx1">
                <a:lumMod val="50000"/>
                <a:lumOff val="5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defTabSz="577850">
                <a:lnSpc>
                  <a:spcPct val="90000"/>
                </a:lnSpc>
                <a:spcBef>
                  <a:spcPct val="0"/>
                </a:spcBef>
                <a:spcAft>
                  <a:spcPct val="35000"/>
                </a:spcAft>
              </a:pPr>
              <a:r>
                <a:rPr lang="zh-CN" altLang="en-US" sz="1200" dirty="0">
                  <a:solidFill>
                    <a:schemeClr val="tx1"/>
                  </a:solidFill>
                </a:rPr>
                <a:t>了解并学习了</a:t>
              </a:r>
              <a:r>
                <a:rPr lang="en-US" altLang="zh-CN" sz="1200" dirty="0">
                  <a:solidFill>
                    <a:schemeClr val="tx1"/>
                  </a:solidFill>
                </a:rPr>
                <a:t>OpenStack</a:t>
              </a:r>
              <a:r>
                <a:rPr lang="zh-CN" altLang="en-US" sz="1200" dirty="0">
                  <a:solidFill>
                    <a:schemeClr val="tx1"/>
                  </a:solidFill>
                </a:rPr>
                <a:t>的设计理念以及架构</a:t>
              </a:r>
            </a:p>
          </p:txBody>
        </p:sp>
        <p:sp>
          <p:nvSpPr>
            <p:cNvPr id="27" name="圆角矩形 26">
              <a:extLst>
                <a:ext uri="{FF2B5EF4-FFF2-40B4-BE49-F238E27FC236}">
                  <a16:creationId xmlns:a16="http://schemas.microsoft.com/office/drawing/2014/main" id="{6D810DFF-809C-9146-9489-FCCDC639CBAE}"/>
                </a:ext>
              </a:extLst>
            </p:cNvPr>
            <p:cNvSpPr/>
            <p:nvPr/>
          </p:nvSpPr>
          <p:spPr>
            <a:xfrm>
              <a:off x="1523139" y="4123622"/>
              <a:ext cx="3257770" cy="944496"/>
            </a:xfrm>
            <a:prstGeom prst="roundRect">
              <a:avLst>
                <a:gd name="adj" fmla="val 10898"/>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0000" tIns="72000" rIns="180000" bIns="72000" numCol="1" spcCol="1270" anchor="ctr" anchorCtr="0">
              <a:noAutofit/>
            </a:bodyPr>
            <a:lstStyle/>
            <a:p>
              <a:pPr algn="ctr" defTabSz="577850">
                <a:lnSpc>
                  <a:spcPct val="90000"/>
                </a:lnSpc>
                <a:spcBef>
                  <a:spcPct val="0"/>
                </a:spcBef>
                <a:spcAft>
                  <a:spcPct val="35000"/>
                </a:spcAft>
              </a:pPr>
              <a:r>
                <a:rPr lang="zh-CN" altLang="en-US" sz="1200" dirty="0">
                  <a:solidFill>
                    <a:srgbClr val="FFFFFF"/>
                  </a:solidFill>
                </a:rPr>
                <a:t>了解学习了大数据相关的设计思维</a:t>
              </a:r>
            </a:p>
          </p:txBody>
        </p:sp>
        <p:sp>
          <p:nvSpPr>
            <p:cNvPr id="28" name="环形箭头 27">
              <a:extLst>
                <a:ext uri="{FF2B5EF4-FFF2-40B4-BE49-F238E27FC236}">
                  <a16:creationId xmlns:a16="http://schemas.microsoft.com/office/drawing/2014/main" id="{A6767DE1-4577-094E-B5F9-C034095B1998}"/>
                </a:ext>
              </a:extLst>
            </p:cNvPr>
            <p:cNvSpPr/>
            <p:nvPr/>
          </p:nvSpPr>
          <p:spPr>
            <a:xfrm>
              <a:off x="5432129" y="1128184"/>
              <a:ext cx="1551410" cy="1551488"/>
            </a:xfrm>
            <a:prstGeom prst="circularArrow">
              <a:avLst>
                <a:gd name="adj1" fmla="val 10980"/>
                <a:gd name="adj2" fmla="val 1142322"/>
                <a:gd name="adj3" fmla="val 4500000"/>
                <a:gd name="adj4" fmla="val 10800000"/>
                <a:gd name="adj5" fmla="val 1250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任意多边形 30">
              <a:extLst>
                <a:ext uri="{FF2B5EF4-FFF2-40B4-BE49-F238E27FC236}">
                  <a16:creationId xmlns:a16="http://schemas.microsoft.com/office/drawing/2014/main" id="{151443EF-DFC7-6E46-BCDD-E43B80AE6E2F}"/>
                </a:ext>
              </a:extLst>
            </p:cNvPr>
            <p:cNvSpPr/>
            <p:nvPr/>
          </p:nvSpPr>
          <p:spPr>
            <a:xfrm>
              <a:off x="5774655" y="1690085"/>
              <a:ext cx="865774" cy="432694"/>
            </a:xfrm>
            <a:custGeom>
              <a:avLst/>
              <a:gdLst>
                <a:gd name="connsiteX0" fmla="*/ 0 w 865774"/>
                <a:gd name="connsiteY0" fmla="*/ 0 h 432694"/>
                <a:gd name="connsiteX1" fmla="*/ 865774 w 865774"/>
                <a:gd name="connsiteY1" fmla="*/ 0 h 432694"/>
                <a:gd name="connsiteX2" fmla="*/ 865774 w 865774"/>
                <a:gd name="connsiteY2" fmla="*/ 432694 h 432694"/>
                <a:gd name="connsiteX3" fmla="*/ 0 w 865774"/>
                <a:gd name="connsiteY3" fmla="*/ 432694 h 432694"/>
                <a:gd name="connsiteX4" fmla="*/ 0 w 865774"/>
                <a:gd name="connsiteY4" fmla="*/ 0 h 43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74" h="432694">
                  <a:moveTo>
                    <a:pt x="0" y="0"/>
                  </a:moveTo>
                  <a:lnTo>
                    <a:pt x="865774" y="0"/>
                  </a:lnTo>
                  <a:lnTo>
                    <a:pt x="865774" y="432694"/>
                  </a:lnTo>
                  <a:lnTo>
                    <a:pt x="0" y="432694"/>
                  </a:lnTo>
                  <a:lnTo>
                    <a:pt x="0" y="0"/>
                  </a:lnTo>
                  <a:close/>
                </a:path>
              </a:pathLst>
            </a:custGeom>
            <a:ln>
              <a:no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accent1"/>
                  </a:solidFill>
                </a:rPr>
                <a:t>01</a:t>
              </a:r>
              <a:endParaRPr lang="zh-CN" altLang="en-US" sz="2000" kern="1200" dirty="0">
                <a:solidFill>
                  <a:schemeClr val="accent1"/>
                </a:solidFill>
              </a:endParaRPr>
            </a:p>
          </p:txBody>
        </p:sp>
        <p:sp>
          <p:nvSpPr>
            <p:cNvPr id="30" name="形状 29">
              <a:extLst>
                <a:ext uri="{FF2B5EF4-FFF2-40B4-BE49-F238E27FC236}">
                  <a16:creationId xmlns:a16="http://schemas.microsoft.com/office/drawing/2014/main" id="{3C8A2BB0-F5C1-E347-9351-C378301CA269}"/>
                </a:ext>
              </a:extLst>
            </p:cNvPr>
            <p:cNvSpPr/>
            <p:nvPr/>
          </p:nvSpPr>
          <p:spPr>
            <a:xfrm>
              <a:off x="5001133" y="2019613"/>
              <a:ext cx="1551410" cy="1551488"/>
            </a:xfrm>
            <a:prstGeom prst="leftCircularArrow">
              <a:avLst>
                <a:gd name="adj1" fmla="val 10980"/>
                <a:gd name="adj2" fmla="val 1142322"/>
                <a:gd name="adj3" fmla="val 6300000"/>
                <a:gd name="adj4" fmla="val 18900000"/>
                <a:gd name="adj5" fmla="val 12500"/>
              </a:avLst>
            </a:prstGeom>
            <a:solidFill>
              <a:schemeClr val="tx1">
                <a:lumMod val="50000"/>
                <a:lumOff val="5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1" name="任意多边形 32">
              <a:extLst>
                <a:ext uri="{FF2B5EF4-FFF2-40B4-BE49-F238E27FC236}">
                  <a16:creationId xmlns:a16="http://schemas.microsoft.com/office/drawing/2014/main" id="{313B7B4D-D559-C14F-9AA7-D4CA27AC26FC}"/>
                </a:ext>
              </a:extLst>
            </p:cNvPr>
            <p:cNvSpPr/>
            <p:nvPr/>
          </p:nvSpPr>
          <p:spPr>
            <a:xfrm>
              <a:off x="5341913" y="2583518"/>
              <a:ext cx="865774" cy="432694"/>
            </a:xfrm>
            <a:custGeom>
              <a:avLst/>
              <a:gdLst>
                <a:gd name="connsiteX0" fmla="*/ 0 w 865774"/>
                <a:gd name="connsiteY0" fmla="*/ 0 h 432694"/>
                <a:gd name="connsiteX1" fmla="*/ 865774 w 865774"/>
                <a:gd name="connsiteY1" fmla="*/ 0 h 432694"/>
                <a:gd name="connsiteX2" fmla="*/ 865774 w 865774"/>
                <a:gd name="connsiteY2" fmla="*/ 432694 h 432694"/>
                <a:gd name="connsiteX3" fmla="*/ 0 w 865774"/>
                <a:gd name="connsiteY3" fmla="*/ 432694 h 432694"/>
                <a:gd name="connsiteX4" fmla="*/ 0 w 865774"/>
                <a:gd name="connsiteY4" fmla="*/ 0 h 43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74" h="432694">
                  <a:moveTo>
                    <a:pt x="0" y="0"/>
                  </a:moveTo>
                  <a:lnTo>
                    <a:pt x="865774" y="0"/>
                  </a:lnTo>
                  <a:lnTo>
                    <a:pt x="865774" y="432694"/>
                  </a:lnTo>
                  <a:lnTo>
                    <a:pt x="0" y="432694"/>
                  </a:lnTo>
                  <a:lnTo>
                    <a:pt x="0" y="0"/>
                  </a:lnTo>
                  <a:close/>
                </a:path>
              </a:pathLst>
            </a:custGeom>
            <a:ln>
              <a:no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rPr>
                <a:t>02</a:t>
              </a:r>
              <a:endParaRPr lang="zh-CN" altLang="en-US" sz="2000" kern="1200" dirty="0">
                <a:solidFill>
                  <a:schemeClr val="tx1"/>
                </a:solidFill>
              </a:endParaRPr>
            </a:p>
          </p:txBody>
        </p:sp>
        <p:sp>
          <p:nvSpPr>
            <p:cNvPr id="32" name="环形箭头 31">
              <a:extLst>
                <a:ext uri="{FF2B5EF4-FFF2-40B4-BE49-F238E27FC236}">
                  <a16:creationId xmlns:a16="http://schemas.microsoft.com/office/drawing/2014/main" id="{022F6D24-51DB-BF4D-AD7D-2495931F81C4}"/>
                </a:ext>
              </a:extLst>
            </p:cNvPr>
            <p:cNvSpPr/>
            <p:nvPr/>
          </p:nvSpPr>
          <p:spPr>
            <a:xfrm>
              <a:off x="5432129" y="2915050"/>
              <a:ext cx="1551410" cy="1551488"/>
            </a:xfrm>
            <a:prstGeom prst="circularArrow">
              <a:avLst>
                <a:gd name="adj1" fmla="val 10980"/>
                <a:gd name="adj2" fmla="val 1142322"/>
                <a:gd name="adj3" fmla="val 4500000"/>
                <a:gd name="adj4" fmla="val 13500000"/>
                <a:gd name="adj5" fmla="val 1250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3" name="任意多边形 34">
              <a:extLst>
                <a:ext uri="{FF2B5EF4-FFF2-40B4-BE49-F238E27FC236}">
                  <a16:creationId xmlns:a16="http://schemas.microsoft.com/office/drawing/2014/main" id="{F41FC78B-5095-4047-AEC1-7A91CA6C99DC}"/>
                </a:ext>
              </a:extLst>
            </p:cNvPr>
            <p:cNvSpPr/>
            <p:nvPr/>
          </p:nvSpPr>
          <p:spPr>
            <a:xfrm>
              <a:off x="5774655" y="3476450"/>
              <a:ext cx="865774" cy="432694"/>
            </a:xfrm>
            <a:custGeom>
              <a:avLst/>
              <a:gdLst>
                <a:gd name="connsiteX0" fmla="*/ 0 w 865774"/>
                <a:gd name="connsiteY0" fmla="*/ 0 h 432694"/>
                <a:gd name="connsiteX1" fmla="*/ 865774 w 865774"/>
                <a:gd name="connsiteY1" fmla="*/ 0 h 432694"/>
                <a:gd name="connsiteX2" fmla="*/ 865774 w 865774"/>
                <a:gd name="connsiteY2" fmla="*/ 432694 h 432694"/>
                <a:gd name="connsiteX3" fmla="*/ 0 w 865774"/>
                <a:gd name="connsiteY3" fmla="*/ 432694 h 432694"/>
                <a:gd name="connsiteX4" fmla="*/ 0 w 865774"/>
                <a:gd name="connsiteY4" fmla="*/ 0 h 43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74" h="432694">
                  <a:moveTo>
                    <a:pt x="0" y="0"/>
                  </a:moveTo>
                  <a:lnTo>
                    <a:pt x="865774" y="0"/>
                  </a:lnTo>
                  <a:lnTo>
                    <a:pt x="865774" y="432694"/>
                  </a:lnTo>
                  <a:lnTo>
                    <a:pt x="0" y="432694"/>
                  </a:lnTo>
                  <a:lnTo>
                    <a:pt x="0" y="0"/>
                  </a:lnTo>
                  <a:close/>
                </a:path>
              </a:pathLst>
            </a:custGeom>
            <a:ln>
              <a:no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accent1"/>
                  </a:solidFill>
                </a:rPr>
                <a:t>03</a:t>
              </a:r>
              <a:endParaRPr lang="zh-CN" altLang="en-US" sz="2000" kern="1200" dirty="0">
                <a:solidFill>
                  <a:schemeClr val="accent1"/>
                </a:solidFill>
              </a:endParaRPr>
            </a:p>
          </p:txBody>
        </p:sp>
        <p:sp>
          <p:nvSpPr>
            <p:cNvPr id="34" name="形状 33">
              <a:extLst>
                <a:ext uri="{FF2B5EF4-FFF2-40B4-BE49-F238E27FC236}">
                  <a16:creationId xmlns:a16="http://schemas.microsoft.com/office/drawing/2014/main" id="{87D58530-8506-E243-85BC-E74152F4B490}"/>
                </a:ext>
              </a:extLst>
            </p:cNvPr>
            <p:cNvSpPr/>
            <p:nvPr/>
          </p:nvSpPr>
          <p:spPr>
            <a:xfrm>
              <a:off x="5001133" y="3807982"/>
              <a:ext cx="1551410" cy="1551488"/>
            </a:xfrm>
            <a:prstGeom prst="leftCircularArrow">
              <a:avLst>
                <a:gd name="adj1" fmla="val 10980"/>
                <a:gd name="adj2" fmla="val 1142322"/>
                <a:gd name="adj3" fmla="val 6300000"/>
                <a:gd name="adj4" fmla="val 18900000"/>
                <a:gd name="adj5" fmla="val 12500"/>
              </a:avLst>
            </a:prstGeom>
            <a:solidFill>
              <a:schemeClr val="tx1">
                <a:lumMod val="50000"/>
                <a:lumOff val="50000"/>
                <a:alpha val="20000"/>
              </a:schemeClr>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5" name="任意多边形 37">
              <a:extLst>
                <a:ext uri="{FF2B5EF4-FFF2-40B4-BE49-F238E27FC236}">
                  <a16:creationId xmlns:a16="http://schemas.microsoft.com/office/drawing/2014/main" id="{8420299B-E750-FB40-AABC-414F35ADF5D6}"/>
                </a:ext>
              </a:extLst>
            </p:cNvPr>
            <p:cNvSpPr/>
            <p:nvPr/>
          </p:nvSpPr>
          <p:spPr>
            <a:xfrm>
              <a:off x="5341913" y="4369883"/>
              <a:ext cx="865774" cy="432694"/>
            </a:xfrm>
            <a:custGeom>
              <a:avLst/>
              <a:gdLst>
                <a:gd name="connsiteX0" fmla="*/ 0 w 865774"/>
                <a:gd name="connsiteY0" fmla="*/ 0 h 432694"/>
                <a:gd name="connsiteX1" fmla="*/ 865774 w 865774"/>
                <a:gd name="connsiteY1" fmla="*/ 0 h 432694"/>
                <a:gd name="connsiteX2" fmla="*/ 865774 w 865774"/>
                <a:gd name="connsiteY2" fmla="*/ 432694 h 432694"/>
                <a:gd name="connsiteX3" fmla="*/ 0 w 865774"/>
                <a:gd name="connsiteY3" fmla="*/ 432694 h 432694"/>
                <a:gd name="connsiteX4" fmla="*/ 0 w 865774"/>
                <a:gd name="connsiteY4" fmla="*/ 0 h 43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74" h="432694">
                  <a:moveTo>
                    <a:pt x="0" y="0"/>
                  </a:moveTo>
                  <a:lnTo>
                    <a:pt x="865774" y="0"/>
                  </a:lnTo>
                  <a:lnTo>
                    <a:pt x="865774" y="432694"/>
                  </a:lnTo>
                  <a:lnTo>
                    <a:pt x="0" y="432694"/>
                  </a:lnTo>
                  <a:lnTo>
                    <a:pt x="0" y="0"/>
                  </a:lnTo>
                  <a:close/>
                </a:path>
              </a:pathLst>
            </a:custGeom>
            <a:ln>
              <a:no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2000" kern="1200" dirty="0">
                  <a:solidFill>
                    <a:schemeClr val="tx1"/>
                  </a:solidFill>
                </a:rPr>
                <a:t>04</a:t>
              </a:r>
              <a:endParaRPr lang="zh-CN" altLang="en-US" sz="2000" kern="1200" dirty="0">
                <a:solidFill>
                  <a:schemeClr val="tx1"/>
                </a:solidFill>
              </a:endParaRPr>
            </a:p>
          </p:txBody>
        </p:sp>
        <p:sp>
          <p:nvSpPr>
            <p:cNvPr id="36" name="空心弧 35">
              <a:extLst>
                <a:ext uri="{FF2B5EF4-FFF2-40B4-BE49-F238E27FC236}">
                  <a16:creationId xmlns:a16="http://schemas.microsoft.com/office/drawing/2014/main" id="{B74C853D-83E2-8744-8AE1-C425997BCE0D}"/>
                </a:ext>
              </a:extLst>
            </p:cNvPr>
            <p:cNvSpPr/>
            <p:nvPr/>
          </p:nvSpPr>
          <p:spPr>
            <a:xfrm>
              <a:off x="5542424" y="4802577"/>
              <a:ext cx="1332856" cy="1333639"/>
            </a:xfrm>
            <a:prstGeom prst="blockArc">
              <a:avLst>
                <a:gd name="adj1" fmla="val 13500000"/>
                <a:gd name="adj2" fmla="val 10800000"/>
                <a:gd name="adj3" fmla="val 12740"/>
              </a:avLst>
            </a:prstGeom>
            <a:solidFill>
              <a:schemeClr val="accent1"/>
            </a:solidFill>
            <a:ln>
              <a:noFill/>
            </a:ln>
          </p:spPr>
          <p:style>
            <a:lnRef idx="2">
              <a:schemeClr val="accent1">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7" name="任意多边形 44">
              <a:extLst>
                <a:ext uri="{FF2B5EF4-FFF2-40B4-BE49-F238E27FC236}">
                  <a16:creationId xmlns:a16="http://schemas.microsoft.com/office/drawing/2014/main" id="{DA2D0E8C-D4A2-B647-827A-7D5FD5B7FB0B}"/>
                </a:ext>
              </a:extLst>
            </p:cNvPr>
            <p:cNvSpPr/>
            <p:nvPr/>
          </p:nvSpPr>
          <p:spPr>
            <a:xfrm>
              <a:off x="5774655" y="5263316"/>
              <a:ext cx="865774" cy="432694"/>
            </a:xfrm>
            <a:custGeom>
              <a:avLst/>
              <a:gdLst>
                <a:gd name="connsiteX0" fmla="*/ 0 w 865774"/>
                <a:gd name="connsiteY0" fmla="*/ 0 h 432694"/>
                <a:gd name="connsiteX1" fmla="*/ 865774 w 865774"/>
                <a:gd name="connsiteY1" fmla="*/ 0 h 432694"/>
                <a:gd name="connsiteX2" fmla="*/ 865774 w 865774"/>
                <a:gd name="connsiteY2" fmla="*/ 432694 h 432694"/>
                <a:gd name="connsiteX3" fmla="*/ 0 w 865774"/>
                <a:gd name="connsiteY3" fmla="*/ 432694 h 432694"/>
                <a:gd name="connsiteX4" fmla="*/ 0 w 865774"/>
                <a:gd name="connsiteY4" fmla="*/ 0 h 432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5774" h="432694">
                  <a:moveTo>
                    <a:pt x="0" y="0"/>
                  </a:moveTo>
                  <a:lnTo>
                    <a:pt x="865774" y="0"/>
                  </a:lnTo>
                  <a:lnTo>
                    <a:pt x="865774" y="432694"/>
                  </a:lnTo>
                  <a:lnTo>
                    <a:pt x="0" y="432694"/>
                  </a:lnTo>
                  <a:lnTo>
                    <a:pt x="0" y="0"/>
                  </a:lnTo>
                  <a:close/>
                </a:path>
              </a:pathLst>
            </a:custGeom>
            <a:ln>
              <a:noFill/>
            </a:ln>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altLang="zh-CN" sz="2000" kern="1200" dirty="0">
                  <a:solidFill>
                    <a:schemeClr val="accent1"/>
                  </a:solidFill>
                </a:rPr>
                <a:t>05</a:t>
              </a:r>
              <a:endParaRPr lang="zh-CN" altLang="en-US" sz="2000" kern="1200" dirty="0">
                <a:solidFill>
                  <a:schemeClr val="accent1"/>
                </a:solidFill>
              </a:endParaRPr>
            </a:p>
          </p:txBody>
        </p:sp>
      </p:grpSp>
    </p:spTree>
    <p:extLst>
      <p:ext uri="{BB962C8B-B14F-4D97-AF65-F5344CB8AC3E}">
        <p14:creationId xmlns:p14="http://schemas.microsoft.com/office/powerpoint/2010/main" val="2249621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83CE490-239D-C441-9058-1665A55C7084}"/>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EA1D3801-5FDD-6741-82EC-56F0396D1944}"/>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4" name="内容占位符 3">
            <a:extLst>
              <a:ext uri="{FF2B5EF4-FFF2-40B4-BE49-F238E27FC236}">
                <a16:creationId xmlns:a16="http://schemas.microsoft.com/office/drawing/2014/main" id="{F2F44C30-7D6B-2047-890A-9E5AAE06F1FE}"/>
              </a:ext>
            </a:extLst>
          </p:cNvPr>
          <p:cNvSpPr>
            <a:spLocks noGrp="1"/>
          </p:cNvSpPr>
          <p:nvPr>
            <p:ph idx="1"/>
          </p:nvPr>
        </p:nvSpPr>
        <p:spPr/>
        <p:txBody>
          <a:bodyPr/>
          <a:lstStyle/>
          <a:p>
            <a:endParaRPr kumimoji="1" lang="en-US" altLang="zh-CN" dirty="0"/>
          </a:p>
          <a:p>
            <a:endParaRPr kumimoji="1" lang="en-US" altLang="zh-CN" dirty="0"/>
          </a:p>
          <a:p>
            <a:endParaRPr kumimoji="1" lang="en-US" altLang="zh-CN" dirty="0"/>
          </a:p>
          <a:p>
            <a:endParaRPr kumimoji="1" lang="zh-CN" altLang="en-US" dirty="0"/>
          </a:p>
        </p:txBody>
      </p:sp>
      <p:sp>
        <p:nvSpPr>
          <p:cNvPr id="5" name="标题 4">
            <a:extLst>
              <a:ext uri="{FF2B5EF4-FFF2-40B4-BE49-F238E27FC236}">
                <a16:creationId xmlns:a16="http://schemas.microsoft.com/office/drawing/2014/main" id="{D57E8E45-3B0A-FE41-A089-53F620425C7D}"/>
              </a:ext>
            </a:extLst>
          </p:cNvPr>
          <p:cNvSpPr>
            <a:spLocks noGrp="1"/>
          </p:cNvSpPr>
          <p:nvPr>
            <p:ph type="title"/>
          </p:nvPr>
        </p:nvSpPr>
        <p:spPr/>
        <p:txBody>
          <a:bodyPr/>
          <a:lstStyle/>
          <a:p>
            <a:r>
              <a:rPr kumimoji="1" lang="zh-CN" altLang="en-US" dirty="0"/>
              <a:t>课题研究的收获</a:t>
            </a:r>
          </a:p>
        </p:txBody>
      </p:sp>
      <p:sp>
        <p:nvSpPr>
          <p:cNvPr id="122" name="矩形 121">
            <a:extLst>
              <a:ext uri="{FF2B5EF4-FFF2-40B4-BE49-F238E27FC236}">
                <a16:creationId xmlns:a16="http://schemas.microsoft.com/office/drawing/2014/main" id="{E2AFD661-9317-BB4F-9DB5-16AF3A8B4328}"/>
              </a:ext>
            </a:extLst>
          </p:cNvPr>
          <p:cNvSpPr/>
          <p:nvPr/>
        </p:nvSpPr>
        <p:spPr>
          <a:xfrm>
            <a:off x="7877175" y="0"/>
            <a:ext cx="4314824" cy="6858000"/>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sz="2000">
              <a:solidFill>
                <a:schemeClr val="tx1"/>
              </a:solidFill>
            </a:endParaRPr>
          </a:p>
        </p:txBody>
      </p:sp>
      <p:sp>
        <p:nvSpPr>
          <p:cNvPr id="123" name="矩形 122">
            <a:extLst>
              <a:ext uri="{FF2B5EF4-FFF2-40B4-BE49-F238E27FC236}">
                <a16:creationId xmlns:a16="http://schemas.microsoft.com/office/drawing/2014/main" id="{8F4E57B6-9022-E540-AF10-36CFEE568933}"/>
              </a:ext>
            </a:extLst>
          </p:cNvPr>
          <p:cNvSpPr/>
          <p:nvPr/>
        </p:nvSpPr>
        <p:spPr>
          <a:xfrm flipH="1">
            <a:off x="7877173" y="1130300"/>
            <a:ext cx="2714625" cy="5003800"/>
          </a:xfrm>
          <a:prstGeom prst="rect">
            <a:avLst/>
          </a:prstGeom>
          <a:pattFill prst="pct5">
            <a:fgClr>
              <a:srgbClr val="E4E6EA"/>
            </a:fgClr>
            <a:bgClr>
              <a:srgbClr val="ADB5BF"/>
            </a:bgClr>
          </a:patt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zh-CN" altLang="en-US" dirty="0">
              <a:solidFill>
                <a:schemeClr val="lt1"/>
              </a:solidFill>
            </a:endParaRPr>
          </a:p>
        </p:txBody>
      </p:sp>
      <p:grpSp>
        <p:nvGrpSpPr>
          <p:cNvPr id="124" name="组合 123">
            <a:extLst>
              <a:ext uri="{FF2B5EF4-FFF2-40B4-BE49-F238E27FC236}">
                <a16:creationId xmlns:a16="http://schemas.microsoft.com/office/drawing/2014/main" id="{11DAF82D-6D0D-9247-8F73-CCDC0F573D6B}"/>
              </a:ext>
            </a:extLst>
          </p:cNvPr>
          <p:cNvGrpSpPr/>
          <p:nvPr/>
        </p:nvGrpSpPr>
        <p:grpSpPr>
          <a:xfrm>
            <a:off x="660400" y="1214160"/>
            <a:ext cx="5616572" cy="1024035"/>
            <a:chOff x="660400" y="1214160"/>
            <a:chExt cx="5616572" cy="1024035"/>
          </a:xfrm>
        </p:grpSpPr>
        <p:sp>
          <p:nvSpPr>
            <p:cNvPr id="137" name="矩形 136">
              <a:extLst>
                <a:ext uri="{FF2B5EF4-FFF2-40B4-BE49-F238E27FC236}">
                  <a16:creationId xmlns:a16="http://schemas.microsoft.com/office/drawing/2014/main" id="{BC0348FB-6FB6-084C-BC6E-3AFADE26BCF4}"/>
                </a:ext>
              </a:extLst>
            </p:cNvPr>
            <p:cNvSpPr/>
            <p:nvPr/>
          </p:nvSpPr>
          <p:spPr>
            <a:xfrm>
              <a:off x="660400" y="1214160"/>
              <a:ext cx="5616572" cy="1024035"/>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sz="2000">
                <a:solidFill>
                  <a:schemeClr val="tx1"/>
                </a:solidFill>
              </a:endParaRPr>
            </a:p>
          </p:txBody>
        </p:sp>
        <p:sp>
          <p:nvSpPr>
            <p:cNvPr id="138" name="文本框 137">
              <a:extLst>
                <a:ext uri="{FF2B5EF4-FFF2-40B4-BE49-F238E27FC236}">
                  <a16:creationId xmlns:a16="http://schemas.microsoft.com/office/drawing/2014/main" id="{A358E4AE-9BBE-D34B-B4D7-0DE2130EE96A}"/>
                </a:ext>
              </a:extLst>
            </p:cNvPr>
            <p:cNvSpPr txBox="1"/>
            <p:nvPr/>
          </p:nvSpPr>
          <p:spPr>
            <a:xfrm>
              <a:off x="955672" y="1401566"/>
              <a:ext cx="3756549" cy="646331"/>
            </a:xfrm>
            <a:prstGeom prst="rect">
              <a:avLst/>
            </a:prstGeom>
            <a:noFill/>
            <a:ln>
              <a:noFill/>
            </a:ln>
          </p:spPr>
          <p:txBody>
            <a:bodyPr wrap="square" lIns="91440" tIns="45720" rIns="91440" bIns="45720" anchor="ctr" anchorCtr="0">
              <a:spAutoFit/>
            </a:bodyPr>
            <a:lstStyle/>
            <a:p>
              <a:r>
                <a:rPr kumimoji="1" lang="zh-CN" altLang="en-US" dirty="0"/>
                <a:t>学习到了如何以研究性的思维去考虑问题（当然目前还是比较浅显）</a:t>
              </a:r>
              <a:endParaRPr kumimoji="1" lang="en-US" altLang="zh-CN" dirty="0"/>
            </a:p>
          </p:txBody>
        </p:sp>
      </p:grpSp>
      <p:sp>
        <p:nvSpPr>
          <p:cNvPr id="134" name="矩形 133">
            <a:extLst>
              <a:ext uri="{FF2B5EF4-FFF2-40B4-BE49-F238E27FC236}">
                <a16:creationId xmlns:a16="http://schemas.microsoft.com/office/drawing/2014/main" id="{EC97BB02-26DC-A146-B241-4E4BB98D68B2}"/>
              </a:ext>
            </a:extLst>
          </p:cNvPr>
          <p:cNvSpPr/>
          <p:nvPr/>
        </p:nvSpPr>
        <p:spPr>
          <a:xfrm>
            <a:off x="660400" y="2484842"/>
            <a:ext cx="5616572" cy="1024035"/>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sz="2000" dirty="0">
              <a:solidFill>
                <a:schemeClr val="tx1"/>
              </a:solidFill>
            </a:endParaRPr>
          </a:p>
        </p:txBody>
      </p:sp>
      <p:sp>
        <p:nvSpPr>
          <p:cNvPr id="135" name="文本框 134">
            <a:extLst>
              <a:ext uri="{FF2B5EF4-FFF2-40B4-BE49-F238E27FC236}">
                <a16:creationId xmlns:a16="http://schemas.microsoft.com/office/drawing/2014/main" id="{67ABB299-0278-E548-B1BA-83567680B370}"/>
              </a:ext>
            </a:extLst>
          </p:cNvPr>
          <p:cNvSpPr txBox="1"/>
          <p:nvPr/>
        </p:nvSpPr>
        <p:spPr>
          <a:xfrm>
            <a:off x="955673" y="2488899"/>
            <a:ext cx="3756549" cy="923330"/>
          </a:xfrm>
          <a:prstGeom prst="rect">
            <a:avLst/>
          </a:prstGeom>
          <a:noFill/>
          <a:ln>
            <a:noFill/>
          </a:ln>
        </p:spPr>
        <p:txBody>
          <a:bodyPr wrap="square" lIns="91440" tIns="45720" rIns="91440" bIns="45720" anchor="ctr" anchorCtr="0">
            <a:spAutoFit/>
          </a:bodyPr>
          <a:lstStyle/>
          <a:p>
            <a:r>
              <a:rPr kumimoji="1" lang="zh-CN" altLang="en-US" dirty="0"/>
              <a:t>了解了大数据城市运行相关的复杂点、难点，虽然只是研究了很少的点，但是收获颇丰</a:t>
            </a:r>
            <a:endParaRPr kumimoji="1" lang="en-US" altLang="zh-CN" dirty="0"/>
          </a:p>
        </p:txBody>
      </p:sp>
      <p:grpSp>
        <p:nvGrpSpPr>
          <p:cNvPr id="126" name="组合 125">
            <a:extLst>
              <a:ext uri="{FF2B5EF4-FFF2-40B4-BE49-F238E27FC236}">
                <a16:creationId xmlns:a16="http://schemas.microsoft.com/office/drawing/2014/main" id="{EC606E97-0B70-844E-8365-B428EFC05479}"/>
              </a:ext>
            </a:extLst>
          </p:cNvPr>
          <p:cNvGrpSpPr/>
          <p:nvPr/>
        </p:nvGrpSpPr>
        <p:grpSpPr>
          <a:xfrm>
            <a:off x="660400" y="3755523"/>
            <a:ext cx="5616572" cy="1024035"/>
            <a:chOff x="660400" y="3755523"/>
            <a:chExt cx="5616572" cy="1024035"/>
          </a:xfrm>
        </p:grpSpPr>
        <p:sp>
          <p:nvSpPr>
            <p:cNvPr id="131" name="矩形 130">
              <a:extLst>
                <a:ext uri="{FF2B5EF4-FFF2-40B4-BE49-F238E27FC236}">
                  <a16:creationId xmlns:a16="http://schemas.microsoft.com/office/drawing/2014/main" id="{57231D9B-FF33-284C-AFFF-39157603E5A6}"/>
                </a:ext>
              </a:extLst>
            </p:cNvPr>
            <p:cNvSpPr/>
            <p:nvPr/>
          </p:nvSpPr>
          <p:spPr>
            <a:xfrm>
              <a:off x="660400" y="3755523"/>
              <a:ext cx="5616572" cy="1024035"/>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sz="2000" dirty="0">
                <a:solidFill>
                  <a:schemeClr val="tx1"/>
                </a:solidFill>
              </a:endParaRPr>
            </a:p>
          </p:txBody>
        </p:sp>
        <p:sp>
          <p:nvSpPr>
            <p:cNvPr id="132" name="文本框 131">
              <a:extLst>
                <a:ext uri="{FF2B5EF4-FFF2-40B4-BE49-F238E27FC236}">
                  <a16:creationId xmlns:a16="http://schemas.microsoft.com/office/drawing/2014/main" id="{8FBFC280-CFBC-0743-87DF-7438AE870C99}"/>
                </a:ext>
              </a:extLst>
            </p:cNvPr>
            <p:cNvSpPr txBox="1"/>
            <p:nvPr/>
          </p:nvSpPr>
          <p:spPr>
            <a:xfrm>
              <a:off x="955674" y="3864199"/>
              <a:ext cx="3756549" cy="646331"/>
            </a:xfrm>
            <a:prstGeom prst="rect">
              <a:avLst/>
            </a:prstGeom>
            <a:noFill/>
            <a:ln>
              <a:noFill/>
            </a:ln>
          </p:spPr>
          <p:txBody>
            <a:bodyPr wrap="square" lIns="91440" tIns="45720" rIns="91440" bIns="45720" anchor="ctr" anchorCtr="0">
              <a:spAutoFit/>
            </a:bodyPr>
            <a:lstStyle/>
            <a:p>
              <a:r>
                <a:rPr kumimoji="1" lang="zh-CN" altLang="en-US" dirty="0"/>
                <a:t>对大数据各种架构方式有了更深度的了解</a:t>
              </a:r>
              <a:endParaRPr kumimoji="1" lang="en-US" altLang="zh-CN" dirty="0"/>
            </a:p>
          </p:txBody>
        </p:sp>
      </p:grpSp>
      <p:sp>
        <p:nvSpPr>
          <p:cNvPr id="128" name="矩形 127">
            <a:extLst>
              <a:ext uri="{FF2B5EF4-FFF2-40B4-BE49-F238E27FC236}">
                <a16:creationId xmlns:a16="http://schemas.microsoft.com/office/drawing/2014/main" id="{C9975117-5F3F-6345-B6AD-BA90CB67820A}"/>
              </a:ext>
            </a:extLst>
          </p:cNvPr>
          <p:cNvSpPr/>
          <p:nvPr/>
        </p:nvSpPr>
        <p:spPr>
          <a:xfrm>
            <a:off x="660400" y="5026206"/>
            <a:ext cx="5616572" cy="1024035"/>
          </a:xfrm>
          <a:prstGeom prst="rect">
            <a:avLst/>
          </a:prstGeom>
          <a:solidFill>
            <a:schemeClr val="tx1">
              <a:alpha val="5000"/>
            </a:schemeClr>
          </a:solid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sz="2000" dirty="0">
              <a:solidFill>
                <a:schemeClr val="tx1"/>
              </a:solidFill>
            </a:endParaRPr>
          </a:p>
        </p:txBody>
      </p:sp>
      <p:sp>
        <p:nvSpPr>
          <p:cNvPr id="129" name="文本框 128">
            <a:extLst>
              <a:ext uri="{FF2B5EF4-FFF2-40B4-BE49-F238E27FC236}">
                <a16:creationId xmlns:a16="http://schemas.microsoft.com/office/drawing/2014/main" id="{32A3CA5F-97B5-4442-8518-BECD6065AFC8}"/>
              </a:ext>
            </a:extLst>
          </p:cNvPr>
          <p:cNvSpPr txBox="1"/>
          <p:nvPr/>
        </p:nvSpPr>
        <p:spPr>
          <a:xfrm>
            <a:off x="955674" y="5076558"/>
            <a:ext cx="3756549" cy="923330"/>
          </a:xfrm>
          <a:prstGeom prst="rect">
            <a:avLst/>
          </a:prstGeom>
          <a:noFill/>
          <a:ln>
            <a:noFill/>
          </a:ln>
        </p:spPr>
        <p:txBody>
          <a:bodyPr wrap="square" lIns="91440" tIns="45720" rIns="91440" bIns="45720" anchor="ctr" anchorCtr="0">
            <a:spAutoFit/>
          </a:bodyPr>
          <a:lstStyle/>
          <a:p>
            <a:r>
              <a:rPr kumimoji="1" lang="zh-CN" altLang="en-US" dirty="0"/>
              <a:t>掌握了前沿的技术 如 </a:t>
            </a:r>
            <a:r>
              <a:rPr kumimoji="1" lang="en-US" altLang="zh-CN" dirty="0" err="1"/>
              <a:t>flink</a:t>
            </a:r>
            <a:r>
              <a:rPr kumimoji="1" lang="zh-CN" altLang="en-US" dirty="0"/>
              <a:t>、</a:t>
            </a:r>
            <a:r>
              <a:rPr kumimoji="1" lang="en-US" altLang="zh-CN" dirty="0" err="1"/>
              <a:t>clickhouse</a:t>
            </a:r>
            <a:r>
              <a:rPr kumimoji="1" lang="zh-CN" altLang="en-US" dirty="0"/>
              <a:t>、深度学习等，对能力提升帮助很大</a:t>
            </a:r>
            <a:endParaRPr kumimoji="1" lang="en-US" altLang="zh-CN" dirty="0"/>
          </a:p>
        </p:txBody>
      </p:sp>
      <p:pic>
        <p:nvPicPr>
          <p:cNvPr id="144" name="图片 143">
            <a:extLst>
              <a:ext uri="{FF2B5EF4-FFF2-40B4-BE49-F238E27FC236}">
                <a16:creationId xmlns:a16="http://schemas.microsoft.com/office/drawing/2014/main" id="{D554CFED-C77F-9A42-9F36-779527ECDF8D}"/>
              </a:ext>
            </a:extLst>
          </p:cNvPr>
          <p:cNvPicPr>
            <a:picLocks noChangeAspect="1"/>
          </p:cNvPicPr>
          <p:nvPr/>
        </p:nvPicPr>
        <p:blipFill rotWithShape="1">
          <a:blip r:embed="rId2">
            <a:extLst>
              <a:ext uri="{28A0092B-C50C-407E-A947-70E740481C1C}">
                <a14:useLocalDpi xmlns:a14="http://schemas.microsoft.com/office/drawing/2010/main" val="0"/>
              </a:ext>
            </a:extLst>
          </a:blip>
          <a:srcRect l="57009" t="506" r="6938" b="-506"/>
          <a:stretch/>
        </p:blipFill>
        <p:spPr>
          <a:xfrm>
            <a:off x="7886697" y="1139832"/>
            <a:ext cx="2714625" cy="5019675"/>
          </a:xfrm>
          <a:prstGeom prst="rect">
            <a:avLst/>
          </a:prstGeom>
        </p:spPr>
      </p:pic>
      <p:sp>
        <p:nvSpPr>
          <p:cNvPr id="145" name="neutral-decision_1972">
            <a:extLst>
              <a:ext uri="{FF2B5EF4-FFF2-40B4-BE49-F238E27FC236}">
                <a16:creationId xmlns:a16="http://schemas.microsoft.com/office/drawing/2014/main" id="{514ACC2D-C3FC-A042-97D1-AC397B597352}"/>
              </a:ext>
            </a:extLst>
          </p:cNvPr>
          <p:cNvSpPr>
            <a:spLocks noChangeAspect="1"/>
          </p:cNvSpPr>
          <p:nvPr/>
        </p:nvSpPr>
        <p:spPr>
          <a:xfrm>
            <a:off x="5735049" y="1274874"/>
            <a:ext cx="419904" cy="609685"/>
          </a:xfrm>
          <a:custGeom>
            <a:avLst/>
            <a:gdLst>
              <a:gd name="T0" fmla="*/ 162 w 163"/>
              <a:gd name="T1" fmla="*/ 100 h 237"/>
              <a:gd name="T2" fmla="*/ 161 w 163"/>
              <a:gd name="T3" fmla="*/ 99 h 237"/>
              <a:gd name="T4" fmla="*/ 161 w 163"/>
              <a:gd name="T5" fmla="*/ 95 h 237"/>
              <a:gd name="T6" fmla="*/ 161 w 163"/>
              <a:gd name="T7" fmla="*/ 94 h 237"/>
              <a:gd name="T8" fmla="*/ 160 w 163"/>
              <a:gd name="T9" fmla="*/ 83 h 237"/>
              <a:gd name="T10" fmla="*/ 117 w 163"/>
              <a:gd name="T11" fmla="*/ 18 h 237"/>
              <a:gd name="T12" fmla="*/ 47 w 163"/>
              <a:gd name="T13" fmla="*/ 21 h 237"/>
              <a:gd name="T14" fmla="*/ 4 w 163"/>
              <a:gd name="T15" fmla="*/ 83 h 237"/>
              <a:gd name="T16" fmla="*/ 4 w 163"/>
              <a:gd name="T17" fmla="*/ 97 h 237"/>
              <a:gd name="T18" fmla="*/ 4 w 163"/>
              <a:gd name="T19" fmla="*/ 98 h 237"/>
              <a:gd name="T20" fmla="*/ 7 w 163"/>
              <a:gd name="T21" fmla="*/ 128 h 237"/>
              <a:gd name="T22" fmla="*/ 4 w 163"/>
              <a:gd name="T23" fmla="*/ 130 h 237"/>
              <a:gd name="T24" fmla="*/ 5 w 163"/>
              <a:gd name="T25" fmla="*/ 154 h 237"/>
              <a:gd name="T26" fmla="*/ 11 w 163"/>
              <a:gd name="T27" fmla="*/ 167 h 237"/>
              <a:gd name="T28" fmla="*/ 79 w 163"/>
              <a:gd name="T29" fmla="*/ 237 h 237"/>
              <a:gd name="T30" fmla="*/ 152 w 163"/>
              <a:gd name="T31" fmla="*/ 167 h 237"/>
              <a:gd name="T32" fmla="*/ 158 w 163"/>
              <a:gd name="T33" fmla="*/ 155 h 237"/>
              <a:gd name="T34" fmla="*/ 159 w 163"/>
              <a:gd name="T35" fmla="*/ 130 h 237"/>
              <a:gd name="T36" fmla="*/ 157 w 163"/>
              <a:gd name="T37" fmla="*/ 128 h 237"/>
              <a:gd name="T38" fmla="*/ 161 w 163"/>
              <a:gd name="T39" fmla="*/ 100 h 237"/>
              <a:gd name="T40" fmla="*/ 162 w 163"/>
              <a:gd name="T41" fmla="*/ 100 h 237"/>
              <a:gd name="T42" fmla="*/ 46 w 163"/>
              <a:gd name="T43" fmla="*/ 110 h 237"/>
              <a:gd name="T44" fmla="*/ 34 w 163"/>
              <a:gd name="T45" fmla="*/ 98 h 237"/>
              <a:gd name="T46" fmla="*/ 46 w 163"/>
              <a:gd name="T47" fmla="*/ 85 h 237"/>
              <a:gd name="T48" fmla="*/ 59 w 163"/>
              <a:gd name="T49" fmla="*/ 98 h 237"/>
              <a:gd name="T50" fmla="*/ 46 w 163"/>
              <a:gd name="T51" fmla="*/ 110 h 237"/>
              <a:gd name="T52" fmla="*/ 85 w 163"/>
              <a:gd name="T53" fmla="*/ 110 h 237"/>
              <a:gd name="T54" fmla="*/ 72 w 163"/>
              <a:gd name="T55" fmla="*/ 97 h 237"/>
              <a:gd name="T56" fmla="*/ 85 w 163"/>
              <a:gd name="T57" fmla="*/ 84 h 237"/>
              <a:gd name="T58" fmla="*/ 97 w 163"/>
              <a:gd name="T59" fmla="*/ 97 h 237"/>
              <a:gd name="T60" fmla="*/ 85 w 163"/>
              <a:gd name="T61" fmla="*/ 110 h 237"/>
              <a:gd name="T62" fmla="*/ 123 w 163"/>
              <a:gd name="T63" fmla="*/ 110 h 237"/>
              <a:gd name="T64" fmla="*/ 110 w 163"/>
              <a:gd name="T65" fmla="*/ 97 h 237"/>
              <a:gd name="T66" fmla="*/ 123 w 163"/>
              <a:gd name="T67" fmla="*/ 84 h 237"/>
              <a:gd name="T68" fmla="*/ 135 w 163"/>
              <a:gd name="T69" fmla="*/ 97 h 237"/>
              <a:gd name="T70" fmla="*/ 123 w 163"/>
              <a:gd name="T71" fmla="*/ 11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237">
                <a:moveTo>
                  <a:pt x="162" y="100"/>
                </a:moveTo>
                <a:lnTo>
                  <a:pt x="161" y="99"/>
                </a:lnTo>
                <a:cubicBezTo>
                  <a:pt x="161" y="98"/>
                  <a:pt x="161" y="96"/>
                  <a:pt x="161" y="95"/>
                </a:cubicBezTo>
                <a:lnTo>
                  <a:pt x="161" y="94"/>
                </a:lnTo>
                <a:lnTo>
                  <a:pt x="160" y="83"/>
                </a:lnTo>
                <a:cubicBezTo>
                  <a:pt x="160" y="65"/>
                  <a:pt x="148" y="13"/>
                  <a:pt x="117" y="18"/>
                </a:cubicBezTo>
                <a:cubicBezTo>
                  <a:pt x="117" y="18"/>
                  <a:pt x="85" y="0"/>
                  <a:pt x="47" y="21"/>
                </a:cubicBezTo>
                <a:cubicBezTo>
                  <a:pt x="9" y="37"/>
                  <a:pt x="4" y="65"/>
                  <a:pt x="4" y="83"/>
                </a:cubicBezTo>
                <a:lnTo>
                  <a:pt x="4" y="97"/>
                </a:lnTo>
                <a:cubicBezTo>
                  <a:pt x="4" y="97"/>
                  <a:pt x="4" y="97"/>
                  <a:pt x="4" y="98"/>
                </a:cubicBezTo>
                <a:cubicBezTo>
                  <a:pt x="2" y="101"/>
                  <a:pt x="2" y="101"/>
                  <a:pt x="7" y="128"/>
                </a:cubicBezTo>
                <a:cubicBezTo>
                  <a:pt x="6" y="128"/>
                  <a:pt x="5" y="129"/>
                  <a:pt x="4" y="130"/>
                </a:cubicBezTo>
                <a:cubicBezTo>
                  <a:pt x="0" y="135"/>
                  <a:pt x="3" y="150"/>
                  <a:pt x="5" y="154"/>
                </a:cubicBezTo>
                <a:cubicBezTo>
                  <a:pt x="6" y="161"/>
                  <a:pt x="8" y="165"/>
                  <a:pt x="11" y="167"/>
                </a:cubicBezTo>
                <a:cubicBezTo>
                  <a:pt x="16" y="206"/>
                  <a:pt x="50" y="237"/>
                  <a:pt x="79" y="237"/>
                </a:cubicBezTo>
                <a:cubicBezTo>
                  <a:pt x="114" y="237"/>
                  <a:pt x="146" y="203"/>
                  <a:pt x="152" y="167"/>
                </a:cubicBezTo>
                <a:cubicBezTo>
                  <a:pt x="154" y="165"/>
                  <a:pt x="157" y="161"/>
                  <a:pt x="158" y="155"/>
                </a:cubicBezTo>
                <a:cubicBezTo>
                  <a:pt x="159" y="150"/>
                  <a:pt x="163" y="135"/>
                  <a:pt x="159" y="130"/>
                </a:cubicBezTo>
                <a:cubicBezTo>
                  <a:pt x="158" y="129"/>
                  <a:pt x="158" y="129"/>
                  <a:pt x="157" y="128"/>
                </a:cubicBezTo>
                <a:cubicBezTo>
                  <a:pt x="159" y="122"/>
                  <a:pt x="161" y="111"/>
                  <a:pt x="161" y="100"/>
                </a:cubicBezTo>
                <a:cubicBezTo>
                  <a:pt x="162" y="100"/>
                  <a:pt x="162" y="100"/>
                  <a:pt x="162" y="100"/>
                </a:cubicBezTo>
                <a:close/>
                <a:moveTo>
                  <a:pt x="46" y="110"/>
                </a:moveTo>
                <a:cubicBezTo>
                  <a:pt x="39" y="110"/>
                  <a:pt x="34" y="105"/>
                  <a:pt x="34" y="98"/>
                </a:cubicBezTo>
                <a:cubicBezTo>
                  <a:pt x="34" y="90"/>
                  <a:pt x="39" y="85"/>
                  <a:pt x="46" y="85"/>
                </a:cubicBezTo>
                <a:cubicBezTo>
                  <a:pt x="54" y="85"/>
                  <a:pt x="59" y="90"/>
                  <a:pt x="59" y="98"/>
                </a:cubicBezTo>
                <a:cubicBezTo>
                  <a:pt x="59" y="105"/>
                  <a:pt x="54" y="110"/>
                  <a:pt x="46" y="110"/>
                </a:cubicBezTo>
                <a:close/>
                <a:moveTo>
                  <a:pt x="85" y="110"/>
                </a:moveTo>
                <a:cubicBezTo>
                  <a:pt x="77" y="110"/>
                  <a:pt x="72" y="104"/>
                  <a:pt x="72" y="97"/>
                </a:cubicBezTo>
                <a:cubicBezTo>
                  <a:pt x="72" y="90"/>
                  <a:pt x="77" y="84"/>
                  <a:pt x="85" y="84"/>
                </a:cubicBezTo>
                <a:cubicBezTo>
                  <a:pt x="92" y="84"/>
                  <a:pt x="97" y="90"/>
                  <a:pt x="97" y="97"/>
                </a:cubicBezTo>
                <a:cubicBezTo>
                  <a:pt x="97" y="104"/>
                  <a:pt x="92" y="110"/>
                  <a:pt x="85" y="110"/>
                </a:cubicBezTo>
                <a:close/>
                <a:moveTo>
                  <a:pt x="123" y="110"/>
                </a:moveTo>
                <a:cubicBezTo>
                  <a:pt x="115" y="110"/>
                  <a:pt x="110" y="104"/>
                  <a:pt x="110" y="97"/>
                </a:cubicBezTo>
                <a:cubicBezTo>
                  <a:pt x="110" y="90"/>
                  <a:pt x="115" y="84"/>
                  <a:pt x="123" y="84"/>
                </a:cubicBezTo>
                <a:cubicBezTo>
                  <a:pt x="130" y="84"/>
                  <a:pt x="135" y="90"/>
                  <a:pt x="135" y="97"/>
                </a:cubicBezTo>
                <a:cubicBezTo>
                  <a:pt x="135" y="104"/>
                  <a:pt x="130" y="110"/>
                  <a:pt x="123" y="11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iconfont-10774-5582328">
            <a:extLst>
              <a:ext uri="{FF2B5EF4-FFF2-40B4-BE49-F238E27FC236}">
                <a16:creationId xmlns:a16="http://schemas.microsoft.com/office/drawing/2014/main" id="{FBDDF31B-A0B5-DB46-BD65-808B7836D08F}"/>
              </a:ext>
            </a:extLst>
          </p:cNvPr>
          <p:cNvSpPr>
            <a:spLocks noChangeAspect="1"/>
          </p:cNvSpPr>
          <p:nvPr/>
        </p:nvSpPr>
        <p:spPr>
          <a:xfrm>
            <a:off x="5636611" y="2573004"/>
            <a:ext cx="609685" cy="527137"/>
          </a:xfrm>
          <a:custGeom>
            <a:avLst/>
            <a:gdLst>
              <a:gd name="T0" fmla="*/ 12533 w 12800"/>
              <a:gd name="T1" fmla="*/ 10533 h 11067"/>
              <a:gd name="T2" fmla="*/ 12133 w 12800"/>
              <a:gd name="T3" fmla="*/ 10533 h 11067"/>
              <a:gd name="T4" fmla="*/ 12133 w 12800"/>
              <a:gd name="T5" fmla="*/ 1067 h 11067"/>
              <a:gd name="T6" fmla="*/ 11067 w 12800"/>
              <a:gd name="T7" fmla="*/ 0 h 11067"/>
              <a:gd name="T8" fmla="*/ 10000 w 12800"/>
              <a:gd name="T9" fmla="*/ 0 h 11067"/>
              <a:gd name="T10" fmla="*/ 8933 w 12800"/>
              <a:gd name="T11" fmla="*/ 1067 h 11067"/>
              <a:gd name="T12" fmla="*/ 8933 w 12800"/>
              <a:gd name="T13" fmla="*/ 10533 h 11067"/>
              <a:gd name="T14" fmla="*/ 8133 w 12800"/>
              <a:gd name="T15" fmla="*/ 10533 h 11067"/>
              <a:gd name="T16" fmla="*/ 8133 w 12800"/>
              <a:gd name="T17" fmla="*/ 3467 h 11067"/>
              <a:gd name="T18" fmla="*/ 7067 w 12800"/>
              <a:gd name="T19" fmla="*/ 2400 h 11067"/>
              <a:gd name="T20" fmla="*/ 6000 w 12800"/>
              <a:gd name="T21" fmla="*/ 2400 h 11067"/>
              <a:gd name="T22" fmla="*/ 4933 w 12800"/>
              <a:gd name="T23" fmla="*/ 3467 h 11067"/>
              <a:gd name="T24" fmla="*/ 4933 w 12800"/>
              <a:gd name="T25" fmla="*/ 10533 h 11067"/>
              <a:gd name="T26" fmla="*/ 4133 w 12800"/>
              <a:gd name="T27" fmla="*/ 10533 h 11067"/>
              <a:gd name="T28" fmla="*/ 4133 w 12800"/>
              <a:gd name="T29" fmla="*/ 5867 h 11067"/>
              <a:gd name="T30" fmla="*/ 3067 w 12800"/>
              <a:gd name="T31" fmla="*/ 4800 h 11067"/>
              <a:gd name="T32" fmla="*/ 2000 w 12800"/>
              <a:gd name="T33" fmla="*/ 4800 h 11067"/>
              <a:gd name="T34" fmla="*/ 933 w 12800"/>
              <a:gd name="T35" fmla="*/ 5867 h 11067"/>
              <a:gd name="T36" fmla="*/ 933 w 12800"/>
              <a:gd name="T37" fmla="*/ 10533 h 11067"/>
              <a:gd name="T38" fmla="*/ 267 w 12800"/>
              <a:gd name="T39" fmla="*/ 10533 h 11067"/>
              <a:gd name="T40" fmla="*/ 0 w 12800"/>
              <a:gd name="T41" fmla="*/ 10800 h 11067"/>
              <a:gd name="T42" fmla="*/ 267 w 12800"/>
              <a:gd name="T43" fmla="*/ 11067 h 11067"/>
              <a:gd name="T44" fmla="*/ 12533 w 12800"/>
              <a:gd name="T45" fmla="*/ 11067 h 11067"/>
              <a:gd name="T46" fmla="*/ 12800 w 12800"/>
              <a:gd name="T47" fmla="*/ 10800 h 11067"/>
              <a:gd name="T48" fmla="*/ 12533 w 12800"/>
              <a:gd name="T49" fmla="*/ 10533 h 1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00" h="11067">
                <a:moveTo>
                  <a:pt x="12533" y="10533"/>
                </a:moveTo>
                <a:lnTo>
                  <a:pt x="12133" y="10533"/>
                </a:lnTo>
                <a:lnTo>
                  <a:pt x="12133" y="1067"/>
                </a:lnTo>
                <a:cubicBezTo>
                  <a:pt x="12133" y="480"/>
                  <a:pt x="11653" y="0"/>
                  <a:pt x="11067" y="0"/>
                </a:cubicBezTo>
                <a:lnTo>
                  <a:pt x="10000" y="0"/>
                </a:lnTo>
                <a:cubicBezTo>
                  <a:pt x="9413" y="0"/>
                  <a:pt x="8933" y="480"/>
                  <a:pt x="8933" y="1067"/>
                </a:cubicBezTo>
                <a:lnTo>
                  <a:pt x="8933" y="10533"/>
                </a:lnTo>
                <a:lnTo>
                  <a:pt x="8133" y="10533"/>
                </a:lnTo>
                <a:lnTo>
                  <a:pt x="8133" y="3467"/>
                </a:lnTo>
                <a:cubicBezTo>
                  <a:pt x="8133" y="2880"/>
                  <a:pt x="7653" y="2400"/>
                  <a:pt x="7067" y="2400"/>
                </a:cubicBezTo>
                <a:lnTo>
                  <a:pt x="6000" y="2400"/>
                </a:lnTo>
                <a:cubicBezTo>
                  <a:pt x="5413" y="2400"/>
                  <a:pt x="4933" y="2880"/>
                  <a:pt x="4933" y="3467"/>
                </a:cubicBezTo>
                <a:lnTo>
                  <a:pt x="4933" y="10533"/>
                </a:lnTo>
                <a:lnTo>
                  <a:pt x="4133" y="10533"/>
                </a:lnTo>
                <a:lnTo>
                  <a:pt x="4133" y="5867"/>
                </a:lnTo>
                <a:cubicBezTo>
                  <a:pt x="4133" y="5280"/>
                  <a:pt x="3653" y="4800"/>
                  <a:pt x="3067" y="4800"/>
                </a:cubicBezTo>
                <a:lnTo>
                  <a:pt x="2000" y="4800"/>
                </a:lnTo>
                <a:cubicBezTo>
                  <a:pt x="1413" y="4800"/>
                  <a:pt x="933" y="5280"/>
                  <a:pt x="933" y="5867"/>
                </a:cubicBezTo>
                <a:lnTo>
                  <a:pt x="933" y="10533"/>
                </a:lnTo>
                <a:lnTo>
                  <a:pt x="267" y="10533"/>
                </a:lnTo>
                <a:cubicBezTo>
                  <a:pt x="107" y="10533"/>
                  <a:pt x="0" y="10640"/>
                  <a:pt x="0" y="10800"/>
                </a:cubicBezTo>
                <a:cubicBezTo>
                  <a:pt x="0" y="10960"/>
                  <a:pt x="107" y="11067"/>
                  <a:pt x="267" y="11067"/>
                </a:cubicBezTo>
                <a:lnTo>
                  <a:pt x="12533" y="11067"/>
                </a:lnTo>
                <a:cubicBezTo>
                  <a:pt x="12693" y="11067"/>
                  <a:pt x="12800" y="10960"/>
                  <a:pt x="12800" y="10800"/>
                </a:cubicBezTo>
                <a:cubicBezTo>
                  <a:pt x="12800" y="10640"/>
                  <a:pt x="12693" y="10533"/>
                  <a:pt x="12533" y="1053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hermometer_353510">
            <a:extLst>
              <a:ext uri="{FF2B5EF4-FFF2-40B4-BE49-F238E27FC236}">
                <a16:creationId xmlns:a16="http://schemas.microsoft.com/office/drawing/2014/main" id="{0288CBB3-DE83-A84D-8C5D-34848A6F203F}"/>
              </a:ext>
            </a:extLst>
          </p:cNvPr>
          <p:cNvSpPr>
            <a:spLocks noChangeAspect="1"/>
          </p:cNvSpPr>
          <p:nvPr/>
        </p:nvSpPr>
        <p:spPr>
          <a:xfrm>
            <a:off x="5662368" y="3781442"/>
            <a:ext cx="609685" cy="608764"/>
          </a:xfrm>
          <a:custGeom>
            <a:avLst/>
            <a:gdLst>
              <a:gd name="connsiteX0" fmla="*/ 111875 w 607639"/>
              <a:gd name="connsiteY0" fmla="*/ 511271 h 606722"/>
              <a:gd name="connsiteX1" fmla="*/ 303762 w 607639"/>
              <a:gd name="connsiteY1" fmla="*/ 586281 h 606722"/>
              <a:gd name="connsiteX2" fmla="*/ 495739 w 607639"/>
              <a:gd name="connsiteY2" fmla="*/ 511271 h 606722"/>
              <a:gd name="connsiteX3" fmla="*/ 313997 w 607639"/>
              <a:gd name="connsiteY3" fmla="*/ 511271 h 606722"/>
              <a:gd name="connsiteX4" fmla="*/ 313997 w 607639"/>
              <a:gd name="connsiteY4" fmla="*/ 555531 h 606722"/>
              <a:gd name="connsiteX5" fmla="*/ 293527 w 607639"/>
              <a:gd name="connsiteY5" fmla="*/ 555531 h 606722"/>
              <a:gd name="connsiteX6" fmla="*/ 293527 w 607639"/>
              <a:gd name="connsiteY6" fmla="*/ 511271 h 606722"/>
              <a:gd name="connsiteX7" fmla="*/ 488101 w 607639"/>
              <a:gd name="connsiteY7" fmla="*/ 354521 h 606722"/>
              <a:gd name="connsiteX8" fmla="*/ 529100 w 607639"/>
              <a:gd name="connsiteY8" fmla="*/ 354521 h 606722"/>
              <a:gd name="connsiteX9" fmla="*/ 529100 w 607639"/>
              <a:gd name="connsiteY9" fmla="*/ 374985 h 606722"/>
              <a:gd name="connsiteX10" fmla="*/ 488101 w 607639"/>
              <a:gd name="connsiteY10" fmla="*/ 374985 h 606722"/>
              <a:gd name="connsiteX11" fmla="*/ 419864 w 607639"/>
              <a:gd name="connsiteY11" fmla="*/ 354521 h 606722"/>
              <a:gd name="connsiteX12" fmla="*/ 460863 w 607639"/>
              <a:gd name="connsiteY12" fmla="*/ 354521 h 606722"/>
              <a:gd name="connsiteX13" fmla="*/ 460863 w 607639"/>
              <a:gd name="connsiteY13" fmla="*/ 374985 h 606722"/>
              <a:gd name="connsiteX14" fmla="*/ 419864 w 607639"/>
              <a:gd name="connsiteY14" fmla="*/ 374985 h 606722"/>
              <a:gd name="connsiteX15" fmla="*/ 146776 w 607639"/>
              <a:gd name="connsiteY15" fmla="*/ 354521 h 606722"/>
              <a:gd name="connsiteX16" fmla="*/ 187704 w 607639"/>
              <a:gd name="connsiteY16" fmla="*/ 354521 h 606722"/>
              <a:gd name="connsiteX17" fmla="*/ 187704 w 607639"/>
              <a:gd name="connsiteY17" fmla="*/ 374985 h 606722"/>
              <a:gd name="connsiteX18" fmla="*/ 146776 w 607639"/>
              <a:gd name="connsiteY18" fmla="*/ 374985 h 606722"/>
              <a:gd name="connsiteX19" fmla="*/ 78469 w 607639"/>
              <a:gd name="connsiteY19" fmla="*/ 354521 h 606722"/>
              <a:gd name="connsiteX20" fmla="*/ 119468 w 607639"/>
              <a:gd name="connsiteY20" fmla="*/ 354521 h 606722"/>
              <a:gd name="connsiteX21" fmla="*/ 119468 w 607639"/>
              <a:gd name="connsiteY21" fmla="*/ 374985 h 606722"/>
              <a:gd name="connsiteX22" fmla="*/ 78469 w 607639"/>
              <a:gd name="connsiteY22" fmla="*/ 374985 h 606722"/>
              <a:gd name="connsiteX23" fmla="*/ 303774 w 607639"/>
              <a:gd name="connsiteY23" fmla="*/ 313556 h 606722"/>
              <a:gd name="connsiteX24" fmla="*/ 259457 w 607639"/>
              <a:gd name="connsiteY24" fmla="*/ 357902 h 606722"/>
              <a:gd name="connsiteX25" fmla="*/ 303774 w 607639"/>
              <a:gd name="connsiteY25" fmla="*/ 402247 h 606722"/>
              <a:gd name="connsiteX26" fmla="*/ 348181 w 607639"/>
              <a:gd name="connsiteY26" fmla="*/ 357902 h 606722"/>
              <a:gd name="connsiteX27" fmla="*/ 303774 w 607639"/>
              <a:gd name="connsiteY27" fmla="*/ 313556 h 606722"/>
              <a:gd name="connsiteX28" fmla="*/ 283320 w 607639"/>
              <a:gd name="connsiteY28" fmla="*/ 224963 h 606722"/>
              <a:gd name="connsiteX29" fmla="*/ 324248 w 607639"/>
              <a:gd name="connsiteY29" fmla="*/ 224963 h 606722"/>
              <a:gd name="connsiteX30" fmla="*/ 324248 w 607639"/>
              <a:gd name="connsiteY30" fmla="*/ 245356 h 606722"/>
              <a:gd name="connsiteX31" fmla="*/ 283320 w 607639"/>
              <a:gd name="connsiteY31" fmla="*/ 245356 h 606722"/>
              <a:gd name="connsiteX32" fmla="*/ 293540 w 607639"/>
              <a:gd name="connsiteY32" fmla="*/ 109336 h 606722"/>
              <a:gd name="connsiteX33" fmla="*/ 160053 w 607639"/>
              <a:gd name="connsiteY33" fmla="*/ 172611 h 606722"/>
              <a:gd name="connsiteX34" fmla="*/ 215495 w 607639"/>
              <a:gd name="connsiteY34" fmla="*/ 227976 h 606722"/>
              <a:gd name="connsiteX35" fmla="*/ 200989 w 607639"/>
              <a:gd name="connsiteY35" fmla="*/ 242461 h 606722"/>
              <a:gd name="connsiteX36" fmla="*/ 146971 w 607639"/>
              <a:gd name="connsiteY36" fmla="*/ 188518 h 606722"/>
              <a:gd name="connsiteX37" fmla="*/ 109506 w 607639"/>
              <a:gd name="connsiteY37" fmla="*/ 293116 h 606722"/>
              <a:gd name="connsiteX38" fmla="*/ 498043 w 607639"/>
              <a:gd name="connsiteY38" fmla="*/ 293116 h 606722"/>
              <a:gd name="connsiteX39" fmla="*/ 460578 w 607639"/>
              <a:gd name="connsiteY39" fmla="*/ 188518 h 606722"/>
              <a:gd name="connsiteX40" fmla="*/ 406649 w 607639"/>
              <a:gd name="connsiteY40" fmla="*/ 242461 h 606722"/>
              <a:gd name="connsiteX41" fmla="*/ 392143 w 607639"/>
              <a:gd name="connsiteY41" fmla="*/ 227976 h 606722"/>
              <a:gd name="connsiteX42" fmla="*/ 447585 w 607639"/>
              <a:gd name="connsiteY42" fmla="*/ 172611 h 606722"/>
              <a:gd name="connsiteX43" fmla="*/ 314008 w 607639"/>
              <a:gd name="connsiteY43" fmla="*/ 109336 h 606722"/>
              <a:gd name="connsiteX44" fmla="*/ 314008 w 607639"/>
              <a:gd name="connsiteY44" fmla="*/ 187452 h 606722"/>
              <a:gd name="connsiteX45" fmla="*/ 293540 w 607639"/>
              <a:gd name="connsiteY45" fmla="*/ 187452 h 606722"/>
              <a:gd name="connsiteX46" fmla="*/ 303774 w 607639"/>
              <a:gd name="connsiteY46" fmla="*/ 88630 h 606722"/>
              <a:gd name="connsiteX47" fmla="*/ 518867 w 607639"/>
              <a:gd name="connsiteY47" fmla="*/ 303336 h 606722"/>
              <a:gd name="connsiteX48" fmla="*/ 518867 w 607639"/>
              <a:gd name="connsiteY48" fmla="*/ 313556 h 606722"/>
              <a:gd name="connsiteX49" fmla="*/ 351029 w 607639"/>
              <a:gd name="connsiteY49" fmla="*/ 313556 h 606722"/>
              <a:gd name="connsiteX50" fmla="*/ 368649 w 607639"/>
              <a:gd name="connsiteY50" fmla="*/ 357902 h 606722"/>
              <a:gd name="connsiteX51" fmla="*/ 303774 w 607639"/>
              <a:gd name="connsiteY51" fmla="*/ 422687 h 606722"/>
              <a:gd name="connsiteX52" fmla="*/ 238989 w 607639"/>
              <a:gd name="connsiteY52" fmla="*/ 357902 h 606722"/>
              <a:gd name="connsiteX53" fmla="*/ 256609 w 607639"/>
              <a:gd name="connsiteY53" fmla="*/ 313556 h 606722"/>
              <a:gd name="connsiteX54" fmla="*/ 88771 w 607639"/>
              <a:gd name="connsiteY54" fmla="*/ 313556 h 606722"/>
              <a:gd name="connsiteX55" fmla="*/ 88771 w 607639"/>
              <a:gd name="connsiteY55" fmla="*/ 303336 h 606722"/>
              <a:gd name="connsiteX56" fmla="*/ 303774 w 607639"/>
              <a:gd name="connsiteY56" fmla="*/ 88630 h 606722"/>
              <a:gd name="connsiteX57" fmla="*/ 120063 w 607639"/>
              <a:gd name="connsiteY57" fmla="*/ 61745 h 606722"/>
              <a:gd name="connsiteX58" fmla="*/ 132523 w 607639"/>
              <a:gd name="connsiteY58" fmla="*/ 78009 h 606722"/>
              <a:gd name="connsiteX59" fmla="*/ 50998 w 607639"/>
              <a:gd name="connsiteY59" fmla="*/ 175593 h 606722"/>
              <a:gd name="connsiteX60" fmla="*/ 20470 w 607639"/>
              <a:gd name="connsiteY60" fmla="*/ 303305 h 606722"/>
              <a:gd name="connsiteX61" fmla="*/ 91850 w 607639"/>
              <a:gd name="connsiteY61" fmla="*/ 490830 h 606722"/>
              <a:gd name="connsiteX62" fmla="*/ 515764 w 607639"/>
              <a:gd name="connsiteY62" fmla="*/ 490830 h 606722"/>
              <a:gd name="connsiteX63" fmla="*/ 564003 w 607639"/>
              <a:gd name="connsiteY63" fmla="*/ 415198 h 606722"/>
              <a:gd name="connsiteX64" fmla="*/ 582871 w 607639"/>
              <a:gd name="connsiteY64" fmla="*/ 423286 h 606722"/>
              <a:gd name="connsiteX65" fmla="*/ 527868 w 607639"/>
              <a:gd name="connsiteY65" fmla="*/ 507894 h 606722"/>
              <a:gd name="connsiteX66" fmla="*/ 303762 w 607639"/>
              <a:gd name="connsiteY66" fmla="*/ 606722 h 606722"/>
              <a:gd name="connsiteX67" fmla="*/ 79656 w 607639"/>
              <a:gd name="connsiteY67" fmla="*/ 507894 h 606722"/>
              <a:gd name="connsiteX68" fmla="*/ 0 w 607639"/>
              <a:gd name="connsiteY68" fmla="*/ 303305 h 606722"/>
              <a:gd name="connsiteX69" fmla="*/ 32663 w 607639"/>
              <a:gd name="connsiteY69" fmla="*/ 166350 h 606722"/>
              <a:gd name="connsiteX70" fmla="*/ 120063 w 607639"/>
              <a:gd name="connsiteY70" fmla="*/ 61745 h 606722"/>
              <a:gd name="connsiteX71" fmla="*/ 303793 w 607639"/>
              <a:gd name="connsiteY71" fmla="*/ 0 h 606722"/>
              <a:gd name="connsiteX72" fmla="*/ 607639 w 607639"/>
              <a:gd name="connsiteY72" fmla="*/ 303326 h 606722"/>
              <a:gd name="connsiteX73" fmla="*/ 593488 w 607639"/>
              <a:gd name="connsiteY73" fmla="*/ 394955 h 606722"/>
              <a:gd name="connsiteX74" fmla="*/ 573997 w 607639"/>
              <a:gd name="connsiteY74" fmla="*/ 388734 h 606722"/>
              <a:gd name="connsiteX75" fmla="*/ 587169 w 607639"/>
              <a:gd name="connsiteY75" fmla="*/ 303326 h 606722"/>
              <a:gd name="connsiteX76" fmla="*/ 303793 w 607639"/>
              <a:gd name="connsiteY76" fmla="*/ 20441 h 606722"/>
              <a:gd name="connsiteX77" fmla="*/ 158901 w 607639"/>
              <a:gd name="connsiteY77" fmla="*/ 60256 h 606722"/>
              <a:gd name="connsiteX78" fmla="*/ 148399 w 607639"/>
              <a:gd name="connsiteY78" fmla="*/ 42659 h 606722"/>
              <a:gd name="connsiteX79" fmla="*/ 303793 w 607639"/>
              <a:gd name="connsiteY7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7639" h="606722">
                <a:moveTo>
                  <a:pt x="111875" y="511271"/>
                </a:moveTo>
                <a:cubicBezTo>
                  <a:pt x="163852" y="559174"/>
                  <a:pt x="232561" y="586281"/>
                  <a:pt x="303762" y="586281"/>
                </a:cubicBezTo>
                <a:cubicBezTo>
                  <a:pt x="375052" y="586281"/>
                  <a:pt x="443762" y="559174"/>
                  <a:pt x="495739" y="511271"/>
                </a:cubicBezTo>
                <a:lnTo>
                  <a:pt x="313997" y="511271"/>
                </a:lnTo>
                <a:lnTo>
                  <a:pt x="313997" y="555531"/>
                </a:lnTo>
                <a:lnTo>
                  <a:pt x="293527" y="555531"/>
                </a:lnTo>
                <a:lnTo>
                  <a:pt x="293527" y="511271"/>
                </a:lnTo>
                <a:close/>
                <a:moveTo>
                  <a:pt x="488101" y="354521"/>
                </a:moveTo>
                <a:lnTo>
                  <a:pt x="529100" y="354521"/>
                </a:lnTo>
                <a:lnTo>
                  <a:pt x="529100" y="374985"/>
                </a:lnTo>
                <a:lnTo>
                  <a:pt x="488101" y="374985"/>
                </a:lnTo>
                <a:close/>
                <a:moveTo>
                  <a:pt x="419864" y="354521"/>
                </a:moveTo>
                <a:lnTo>
                  <a:pt x="460863" y="354521"/>
                </a:lnTo>
                <a:lnTo>
                  <a:pt x="460863" y="374985"/>
                </a:lnTo>
                <a:lnTo>
                  <a:pt x="419864" y="374985"/>
                </a:lnTo>
                <a:close/>
                <a:moveTo>
                  <a:pt x="146776" y="354521"/>
                </a:moveTo>
                <a:lnTo>
                  <a:pt x="187704" y="354521"/>
                </a:lnTo>
                <a:lnTo>
                  <a:pt x="187704" y="374985"/>
                </a:lnTo>
                <a:lnTo>
                  <a:pt x="146776" y="374985"/>
                </a:lnTo>
                <a:close/>
                <a:moveTo>
                  <a:pt x="78469" y="354521"/>
                </a:moveTo>
                <a:lnTo>
                  <a:pt x="119468" y="354521"/>
                </a:lnTo>
                <a:lnTo>
                  <a:pt x="119468" y="374985"/>
                </a:lnTo>
                <a:lnTo>
                  <a:pt x="78469" y="374985"/>
                </a:lnTo>
                <a:close/>
                <a:moveTo>
                  <a:pt x="303774" y="313556"/>
                </a:moveTo>
                <a:cubicBezTo>
                  <a:pt x="279302" y="313556"/>
                  <a:pt x="259457" y="333463"/>
                  <a:pt x="259457" y="357902"/>
                </a:cubicBezTo>
                <a:cubicBezTo>
                  <a:pt x="259457" y="382341"/>
                  <a:pt x="279302" y="402247"/>
                  <a:pt x="303774" y="402247"/>
                </a:cubicBezTo>
                <a:cubicBezTo>
                  <a:pt x="328247" y="402247"/>
                  <a:pt x="348181" y="382341"/>
                  <a:pt x="348181" y="357902"/>
                </a:cubicBezTo>
                <a:cubicBezTo>
                  <a:pt x="348181" y="333463"/>
                  <a:pt x="328247" y="313556"/>
                  <a:pt x="303774" y="313556"/>
                </a:cubicBezTo>
                <a:close/>
                <a:moveTo>
                  <a:pt x="283320" y="224963"/>
                </a:moveTo>
                <a:lnTo>
                  <a:pt x="324248" y="224963"/>
                </a:lnTo>
                <a:lnTo>
                  <a:pt x="324248" y="245356"/>
                </a:lnTo>
                <a:lnTo>
                  <a:pt x="283320" y="245356"/>
                </a:lnTo>
                <a:close/>
                <a:moveTo>
                  <a:pt x="293540" y="109336"/>
                </a:moveTo>
                <a:cubicBezTo>
                  <a:pt x="240768" y="112091"/>
                  <a:pt x="193514" y="135997"/>
                  <a:pt x="160053" y="172611"/>
                </a:cubicBezTo>
                <a:lnTo>
                  <a:pt x="215495" y="227976"/>
                </a:lnTo>
                <a:lnTo>
                  <a:pt x="200989" y="242461"/>
                </a:lnTo>
                <a:lnTo>
                  <a:pt x="146971" y="188518"/>
                </a:lnTo>
                <a:cubicBezTo>
                  <a:pt x="125168" y="218111"/>
                  <a:pt x="111553" y="254103"/>
                  <a:pt x="109506" y="293116"/>
                </a:cubicBezTo>
                <a:lnTo>
                  <a:pt x="498043" y="293116"/>
                </a:lnTo>
                <a:cubicBezTo>
                  <a:pt x="495996" y="254103"/>
                  <a:pt x="482381" y="218111"/>
                  <a:pt x="460578" y="188518"/>
                </a:cubicBezTo>
                <a:lnTo>
                  <a:pt x="406649" y="242461"/>
                </a:lnTo>
                <a:lnTo>
                  <a:pt x="392143" y="227976"/>
                </a:lnTo>
                <a:lnTo>
                  <a:pt x="447585" y="172611"/>
                </a:lnTo>
                <a:cubicBezTo>
                  <a:pt x="414124" y="135997"/>
                  <a:pt x="366780" y="112091"/>
                  <a:pt x="314008" y="109336"/>
                </a:cubicBezTo>
                <a:lnTo>
                  <a:pt x="314008" y="187452"/>
                </a:lnTo>
                <a:lnTo>
                  <a:pt x="293540" y="187452"/>
                </a:lnTo>
                <a:close/>
                <a:moveTo>
                  <a:pt x="303774" y="88630"/>
                </a:moveTo>
                <a:cubicBezTo>
                  <a:pt x="422400" y="88630"/>
                  <a:pt x="518867" y="184963"/>
                  <a:pt x="518867" y="303336"/>
                </a:cubicBezTo>
                <a:lnTo>
                  <a:pt x="518867" y="313556"/>
                </a:lnTo>
                <a:lnTo>
                  <a:pt x="351029" y="313556"/>
                </a:lnTo>
                <a:cubicBezTo>
                  <a:pt x="361975" y="325198"/>
                  <a:pt x="368649" y="340750"/>
                  <a:pt x="368649" y="357902"/>
                </a:cubicBezTo>
                <a:cubicBezTo>
                  <a:pt x="368649" y="393627"/>
                  <a:pt x="339549" y="422687"/>
                  <a:pt x="303774" y="422687"/>
                </a:cubicBezTo>
                <a:cubicBezTo>
                  <a:pt x="268089" y="422687"/>
                  <a:pt x="238989" y="393627"/>
                  <a:pt x="238989" y="357902"/>
                </a:cubicBezTo>
                <a:cubicBezTo>
                  <a:pt x="238989" y="340750"/>
                  <a:pt x="245663" y="325198"/>
                  <a:pt x="256609" y="313556"/>
                </a:cubicBezTo>
                <a:lnTo>
                  <a:pt x="88771" y="313556"/>
                </a:lnTo>
                <a:lnTo>
                  <a:pt x="88771" y="303336"/>
                </a:lnTo>
                <a:cubicBezTo>
                  <a:pt x="88771" y="184963"/>
                  <a:pt x="185238" y="88630"/>
                  <a:pt x="303774" y="88630"/>
                </a:cubicBezTo>
                <a:close/>
                <a:moveTo>
                  <a:pt x="120063" y="61745"/>
                </a:moveTo>
                <a:lnTo>
                  <a:pt x="132523" y="78009"/>
                </a:lnTo>
                <a:cubicBezTo>
                  <a:pt x="98436" y="103871"/>
                  <a:pt x="70222" y="137643"/>
                  <a:pt x="50998" y="175593"/>
                </a:cubicBezTo>
                <a:cubicBezTo>
                  <a:pt x="30705" y="215408"/>
                  <a:pt x="20470" y="258424"/>
                  <a:pt x="20470" y="303305"/>
                </a:cubicBezTo>
                <a:cubicBezTo>
                  <a:pt x="20470" y="372627"/>
                  <a:pt x="45836" y="439016"/>
                  <a:pt x="91850" y="490830"/>
                </a:cubicBezTo>
                <a:lnTo>
                  <a:pt x="515764" y="490830"/>
                </a:lnTo>
                <a:cubicBezTo>
                  <a:pt x="535878" y="468167"/>
                  <a:pt x="552077" y="442749"/>
                  <a:pt x="564003" y="415198"/>
                </a:cubicBezTo>
                <a:lnTo>
                  <a:pt x="582871" y="423286"/>
                </a:lnTo>
                <a:cubicBezTo>
                  <a:pt x="569432" y="454392"/>
                  <a:pt x="550920" y="482831"/>
                  <a:pt x="527868" y="507894"/>
                </a:cubicBezTo>
                <a:cubicBezTo>
                  <a:pt x="470640" y="570728"/>
                  <a:pt x="388937" y="606722"/>
                  <a:pt x="303762" y="606722"/>
                </a:cubicBezTo>
                <a:cubicBezTo>
                  <a:pt x="218677" y="606722"/>
                  <a:pt x="136973" y="570728"/>
                  <a:pt x="79656" y="507894"/>
                </a:cubicBezTo>
                <a:cubicBezTo>
                  <a:pt x="28302" y="451903"/>
                  <a:pt x="0" y="379293"/>
                  <a:pt x="0" y="303305"/>
                </a:cubicBezTo>
                <a:cubicBezTo>
                  <a:pt x="0" y="255135"/>
                  <a:pt x="11036" y="209010"/>
                  <a:pt x="32663" y="166350"/>
                </a:cubicBezTo>
                <a:cubicBezTo>
                  <a:pt x="53401" y="125645"/>
                  <a:pt x="83572" y="89474"/>
                  <a:pt x="120063" y="61745"/>
                </a:cubicBezTo>
                <a:close/>
                <a:moveTo>
                  <a:pt x="303793" y="0"/>
                </a:moveTo>
                <a:cubicBezTo>
                  <a:pt x="471291" y="0"/>
                  <a:pt x="607639" y="136066"/>
                  <a:pt x="607639" y="303326"/>
                </a:cubicBezTo>
                <a:cubicBezTo>
                  <a:pt x="607639" y="334610"/>
                  <a:pt x="602833" y="365449"/>
                  <a:pt x="593488" y="394955"/>
                </a:cubicBezTo>
                <a:lnTo>
                  <a:pt x="573997" y="388734"/>
                </a:lnTo>
                <a:cubicBezTo>
                  <a:pt x="582719" y="361272"/>
                  <a:pt x="587169" y="332477"/>
                  <a:pt x="587169" y="303326"/>
                </a:cubicBezTo>
                <a:cubicBezTo>
                  <a:pt x="587169" y="147353"/>
                  <a:pt x="460077" y="20441"/>
                  <a:pt x="303793" y="20441"/>
                </a:cubicBezTo>
                <a:cubicBezTo>
                  <a:pt x="252707" y="20441"/>
                  <a:pt x="202600" y="34216"/>
                  <a:pt x="158901" y="60256"/>
                </a:cubicBezTo>
                <a:lnTo>
                  <a:pt x="148399" y="42659"/>
                </a:lnTo>
                <a:cubicBezTo>
                  <a:pt x="195213" y="14753"/>
                  <a:pt x="248969" y="0"/>
                  <a:pt x="30379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d-monitor_1543">
            <a:extLst>
              <a:ext uri="{FF2B5EF4-FFF2-40B4-BE49-F238E27FC236}">
                <a16:creationId xmlns:a16="http://schemas.microsoft.com/office/drawing/2014/main" id="{6041189A-BEF4-AD43-9EBC-D248A864D07E}"/>
              </a:ext>
            </a:extLst>
          </p:cNvPr>
          <p:cNvSpPr>
            <a:spLocks noChangeAspect="1"/>
          </p:cNvSpPr>
          <p:nvPr/>
        </p:nvSpPr>
        <p:spPr>
          <a:xfrm>
            <a:off x="5688126" y="5093653"/>
            <a:ext cx="609685" cy="560114"/>
          </a:xfrm>
          <a:custGeom>
            <a:avLst/>
            <a:gdLst>
              <a:gd name="connsiteX0" fmla="*/ 338194 w 538647"/>
              <a:gd name="connsiteY0" fmla="*/ 150651 h 494852"/>
              <a:gd name="connsiteX1" fmla="*/ 320985 w 538647"/>
              <a:gd name="connsiteY1" fmla="*/ 243162 h 494852"/>
              <a:gd name="connsiteX2" fmla="*/ 333892 w 538647"/>
              <a:gd name="connsiteY2" fmla="*/ 245314 h 494852"/>
              <a:gd name="connsiteX3" fmla="*/ 374764 w 538647"/>
              <a:gd name="connsiteY3" fmla="*/ 228102 h 494852"/>
              <a:gd name="connsiteX4" fmla="*/ 389823 w 538647"/>
              <a:gd name="connsiteY4" fmla="*/ 185074 h 494852"/>
              <a:gd name="connsiteX5" fmla="*/ 351101 w 538647"/>
              <a:gd name="connsiteY5" fmla="*/ 150651 h 494852"/>
              <a:gd name="connsiteX6" fmla="*/ 338194 w 538647"/>
              <a:gd name="connsiteY6" fmla="*/ 150651 h 494852"/>
              <a:gd name="connsiteX7" fmla="*/ 262916 w 538647"/>
              <a:gd name="connsiteY7" fmla="*/ 131386 h 494852"/>
              <a:gd name="connsiteX8" fmla="*/ 293118 w 538647"/>
              <a:gd name="connsiteY8" fmla="*/ 195935 h 494852"/>
              <a:gd name="connsiteX9" fmla="*/ 206827 w 538647"/>
              <a:gd name="connsiteY9" fmla="*/ 284152 h 494852"/>
              <a:gd name="connsiteX10" fmla="*/ 254287 w 538647"/>
              <a:gd name="connsiteY10" fmla="*/ 230361 h 494852"/>
              <a:gd name="connsiteX11" fmla="*/ 221928 w 538647"/>
              <a:gd name="connsiteY11" fmla="*/ 185177 h 494852"/>
              <a:gd name="connsiteX12" fmla="*/ 200355 w 538647"/>
              <a:gd name="connsiteY12" fmla="*/ 163661 h 494852"/>
              <a:gd name="connsiteX13" fmla="*/ 224085 w 538647"/>
              <a:gd name="connsiteY13" fmla="*/ 144296 h 494852"/>
              <a:gd name="connsiteX14" fmla="*/ 256445 w 538647"/>
              <a:gd name="connsiteY14" fmla="*/ 150751 h 494852"/>
              <a:gd name="connsiteX15" fmla="*/ 351101 w 538647"/>
              <a:gd name="connsiteY15" fmla="*/ 124834 h 494852"/>
              <a:gd name="connsiteX16" fmla="*/ 402730 w 538647"/>
              <a:gd name="connsiteY16" fmla="*/ 142046 h 494852"/>
              <a:gd name="connsiteX17" fmla="*/ 422090 w 538647"/>
              <a:gd name="connsiteY17" fmla="*/ 185074 h 494852"/>
              <a:gd name="connsiteX18" fmla="*/ 394125 w 538647"/>
              <a:gd name="connsiteY18" fmla="*/ 249616 h 494852"/>
              <a:gd name="connsiteX19" fmla="*/ 325287 w 538647"/>
              <a:gd name="connsiteY19" fmla="*/ 268979 h 494852"/>
              <a:gd name="connsiteX20" fmla="*/ 286566 w 538647"/>
              <a:gd name="connsiteY20" fmla="*/ 266828 h 494852"/>
              <a:gd name="connsiteX21" fmla="*/ 312380 w 538647"/>
              <a:gd name="connsiteY21" fmla="*/ 129137 h 494852"/>
              <a:gd name="connsiteX22" fmla="*/ 351101 w 538647"/>
              <a:gd name="connsiteY22" fmla="*/ 124834 h 494852"/>
              <a:gd name="connsiteX23" fmla="*/ 204580 w 538647"/>
              <a:gd name="connsiteY23" fmla="*/ 107592 h 494852"/>
              <a:gd name="connsiteX24" fmla="*/ 236909 w 538647"/>
              <a:gd name="connsiteY24" fmla="*/ 114047 h 494852"/>
              <a:gd name="connsiteX25" fmla="*/ 226133 w 538647"/>
              <a:gd name="connsiteY25" fmla="*/ 114047 h 494852"/>
              <a:gd name="connsiteX26" fmla="*/ 159319 w 538647"/>
              <a:gd name="connsiteY26" fmla="*/ 167838 h 494852"/>
              <a:gd name="connsiteX27" fmla="*/ 191648 w 538647"/>
              <a:gd name="connsiteY27" fmla="*/ 210871 h 494852"/>
              <a:gd name="connsiteX28" fmla="*/ 213201 w 538647"/>
              <a:gd name="connsiteY28" fmla="*/ 236690 h 494852"/>
              <a:gd name="connsiteX29" fmla="*/ 189493 w 538647"/>
              <a:gd name="connsiteY29" fmla="*/ 258207 h 494852"/>
              <a:gd name="connsiteX30" fmla="*/ 148543 w 538647"/>
              <a:gd name="connsiteY30" fmla="*/ 245297 h 494852"/>
              <a:gd name="connsiteX31" fmla="*/ 144232 w 538647"/>
              <a:gd name="connsiteY31" fmla="*/ 260358 h 494852"/>
              <a:gd name="connsiteX32" fmla="*/ 116213 w 538647"/>
              <a:gd name="connsiteY32" fmla="*/ 195809 h 494852"/>
              <a:gd name="connsiteX33" fmla="*/ 204580 w 538647"/>
              <a:gd name="connsiteY33" fmla="*/ 107592 h 494852"/>
              <a:gd name="connsiteX34" fmla="*/ 38782 w 538647"/>
              <a:gd name="connsiteY34" fmla="*/ 38727 h 494852"/>
              <a:gd name="connsiteX35" fmla="*/ 38782 w 538647"/>
              <a:gd name="connsiteY35" fmla="*/ 346397 h 494852"/>
              <a:gd name="connsiteX36" fmla="*/ 499865 w 538647"/>
              <a:gd name="connsiteY36" fmla="*/ 346397 h 494852"/>
              <a:gd name="connsiteX37" fmla="*/ 499865 w 538647"/>
              <a:gd name="connsiteY37" fmla="*/ 38727 h 494852"/>
              <a:gd name="connsiteX38" fmla="*/ 36628 w 538647"/>
              <a:gd name="connsiteY38" fmla="*/ 0 h 494852"/>
              <a:gd name="connsiteX39" fmla="*/ 504174 w 538647"/>
              <a:gd name="connsiteY39" fmla="*/ 0 h 494852"/>
              <a:gd name="connsiteX40" fmla="*/ 538647 w 538647"/>
              <a:gd name="connsiteY40" fmla="*/ 36576 h 494852"/>
              <a:gd name="connsiteX41" fmla="*/ 538647 w 538647"/>
              <a:gd name="connsiteY41" fmla="*/ 367912 h 494852"/>
              <a:gd name="connsiteX42" fmla="*/ 504174 w 538647"/>
              <a:gd name="connsiteY42" fmla="*/ 404488 h 494852"/>
              <a:gd name="connsiteX43" fmla="*/ 323188 w 538647"/>
              <a:gd name="connsiteY43" fmla="*/ 404488 h 494852"/>
              <a:gd name="connsiteX44" fmla="*/ 433072 w 538647"/>
              <a:gd name="connsiteY44" fmla="*/ 477640 h 494852"/>
              <a:gd name="connsiteX45" fmla="*/ 433072 w 538647"/>
              <a:gd name="connsiteY45" fmla="*/ 494852 h 494852"/>
              <a:gd name="connsiteX46" fmla="*/ 314570 w 538647"/>
              <a:gd name="connsiteY46" fmla="*/ 494852 h 494852"/>
              <a:gd name="connsiteX47" fmla="*/ 161594 w 538647"/>
              <a:gd name="connsiteY47" fmla="*/ 494852 h 494852"/>
              <a:gd name="connsiteX48" fmla="*/ 96956 w 538647"/>
              <a:gd name="connsiteY48" fmla="*/ 494852 h 494852"/>
              <a:gd name="connsiteX49" fmla="*/ 96956 w 538647"/>
              <a:gd name="connsiteY49" fmla="*/ 477640 h 494852"/>
              <a:gd name="connsiteX50" fmla="*/ 215459 w 538647"/>
              <a:gd name="connsiteY50" fmla="*/ 404488 h 494852"/>
              <a:gd name="connsiteX51" fmla="*/ 36628 w 538647"/>
              <a:gd name="connsiteY51" fmla="*/ 404488 h 494852"/>
              <a:gd name="connsiteX52" fmla="*/ 0 w 538647"/>
              <a:gd name="connsiteY52" fmla="*/ 367912 h 494852"/>
              <a:gd name="connsiteX53" fmla="*/ 0 w 538647"/>
              <a:gd name="connsiteY53" fmla="*/ 36576 h 494852"/>
              <a:gd name="connsiteX54" fmla="*/ 36628 w 538647"/>
              <a:gd name="connsiteY54" fmla="*/ 0 h 49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538647" h="494852">
                <a:moveTo>
                  <a:pt x="338194" y="150651"/>
                </a:moveTo>
                <a:lnTo>
                  <a:pt x="320985" y="243162"/>
                </a:lnTo>
                <a:cubicBezTo>
                  <a:pt x="325287" y="245314"/>
                  <a:pt x="329590" y="245314"/>
                  <a:pt x="333892" y="245314"/>
                </a:cubicBezTo>
                <a:cubicBezTo>
                  <a:pt x="351101" y="245314"/>
                  <a:pt x="366160" y="238859"/>
                  <a:pt x="374764" y="228102"/>
                </a:cubicBezTo>
                <a:cubicBezTo>
                  <a:pt x="383369" y="217345"/>
                  <a:pt x="389823" y="202285"/>
                  <a:pt x="389823" y="185074"/>
                </a:cubicBezTo>
                <a:cubicBezTo>
                  <a:pt x="389823" y="163560"/>
                  <a:pt x="376916" y="150651"/>
                  <a:pt x="351101" y="150651"/>
                </a:cubicBezTo>
                <a:cubicBezTo>
                  <a:pt x="346799" y="150651"/>
                  <a:pt x="342497" y="150651"/>
                  <a:pt x="338194" y="150651"/>
                </a:cubicBezTo>
                <a:close/>
                <a:moveTo>
                  <a:pt x="262916" y="131386"/>
                </a:moveTo>
                <a:cubicBezTo>
                  <a:pt x="282332" y="146448"/>
                  <a:pt x="293118" y="170116"/>
                  <a:pt x="293118" y="195935"/>
                </a:cubicBezTo>
                <a:cubicBezTo>
                  <a:pt x="293118" y="245423"/>
                  <a:pt x="254287" y="284152"/>
                  <a:pt x="206827" y="284152"/>
                </a:cubicBezTo>
                <a:cubicBezTo>
                  <a:pt x="234872" y="277697"/>
                  <a:pt x="254287" y="260484"/>
                  <a:pt x="254287" y="230361"/>
                </a:cubicBezTo>
                <a:cubicBezTo>
                  <a:pt x="254287" y="208845"/>
                  <a:pt x="239186" y="195935"/>
                  <a:pt x="221928" y="185177"/>
                </a:cubicBezTo>
                <a:cubicBezTo>
                  <a:pt x="206827" y="178722"/>
                  <a:pt x="200355" y="172267"/>
                  <a:pt x="200355" y="163661"/>
                </a:cubicBezTo>
                <a:cubicBezTo>
                  <a:pt x="200355" y="152903"/>
                  <a:pt x="208984" y="144296"/>
                  <a:pt x="224085" y="144296"/>
                </a:cubicBezTo>
                <a:cubicBezTo>
                  <a:pt x="239186" y="144296"/>
                  <a:pt x="249973" y="148599"/>
                  <a:pt x="256445" y="150751"/>
                </a:cubicBezTo>
                <a:close/>
                <a:moveTo>
                  <a:pt x="351101" y="124834"/>
                </a:moveTo>
                <a:cubicBezTo>
                  <a:pt x="374764" y="124834"/>
                  <a:pt x="391974" y="131289"/>
                  <a:pt x="402730" y="142046"/>
                </a:cubicBezTo>
                <a:cubicBezTo>
                  <a:pt x="415637" y="150651"/>
                  <a:pt x="422090" y="163560"/>
                  <a:pt x="422090" y="185074"/>
                </a:cubicBezTo>
                <a:cubicBezTo>
                  <a:pt x="422090" y="213042"/>
                  <a:pt x="411334" y="236708"/>
                  <a:pt x="394125" y="249616"/>
                </a:cubicBezTo>
                <a:cubicBezTo>
                  <a:pt x="376916" y="264676"/>
                  <a:pt x="355404" y="268979"/>
                  <a:pt x="325287" y="268979"/>
                </a:cubicBezTo>
                <a:cubicBezTo>
                  <a:pt x="308078" y="268979"/>
                  <a:pt x="293020" y="268979"/>
                  <a:pt x="286566" y="266828"/>
                </a:cubicBezTo>
                <a:lnTo>
                  <a:pt x="312380" y="129137"/>
                </a:lnTo>
                <a:cubicBezTo>
                  <a:pt x="325287" y="126986"/>
                  <a:pt x="338194" y="124834"/>
                  <a:pt x="351101" y="124834"/>
                </a:cubicBezTo>
                <a:close/>
                <a:moveTo>
                  <a:pt x="204580" y="107592"/>
                </a:moveTo>
                <a:cubicBezTo>
                  <a:pt x="217512" y="107592"/>
                  <a:pt x="228288" y="109744"/>
                  <a:pt x="236909" y="114047"/>
                </a:cubicBezTo>
                <a:cubicBezTo>
                  <a:pt x="234754" y="114047"/>
                  <a:pt x="230443" y="114047"/>
                  <a:pt x="226133" y="114047"/>
                </a:cubicBezTo>
                <a:cubicBezTo>
                  <a:pt x="187338" y="114047"/>
                  <a:pt x="159319" y="137715"/>
                  <a:pt x="159319" y="167838"/>
                </a:cubicBezTo>
                <a:cubicBezTo>
                  <a:pt x="159319" y="187203"/>
                  <a:pt x="174406" y="202264"/>
                  <a:pt x="191648" y="210871"/>
                </a:cubicBezTo>
                <a:cubicBezTo>
                  <a:pt x="208891" y="219477"/>
                  <a:pt x="213201" y="225932"/>
                  <a:pt x="213201" y="236690"/>
                </a:cubicBezTo>
                <a:cubicBezTo>
                  <a:pt x="213201" y="247448"/>
                  <a:pt x="204580" y="256055"/>
                  <a:pt x="189493" y="258207"/>
                </a:cubicBezTo>
                <a:cubicBezTo>
                  <a:pt x="174406" y="258207"/>
                  <a:pt x="157164" y="251752"/>
                  <a:pt x="148543" y="245297"/>
                </a:cubicBezTo>
                <a:lnTo>
                  <a:pt x="144232" y="260358"/>
                </a:lnTo>
                <a:cubicBezTo>
                  <a:pt x="126990" y="243145"/>
                  <a:pt x="116213" y="221629"/>
                  <a:pt x="116213" y="195809"/>
                </a:cubicBezTo>
                <a:cubicBezTo>
                  <a:pt x="116213" y="148473"/>
                  <a:pt x="157164" y="107592"/>
                  <a:pt x="204580" y="107592"/>
                </a:cubicBezTo>
                <a:close/>
                <a:moveTo>
                  <a:pt x="38782" y="38727"/>
                </a:moveTo>
                <a:lnTo>
                  <a:pt x="38782" y="346397"/>
                </a:lnTo>
                <a:lnTo>
                  <a:pt x="499865" y="346397"/>
                </a:lnTo>
                <a:lnTo>
                  <a:pt x="499865" y="38727"/>
                </a:lnTo>
                <a:close/>
                <a:moveTo>
                  <a:pt x="36628" y="0"/>
                </a:moveTo>
                <a:lnTo>
                  <a:pt x="504174" y="0"/>
                </a:lnTo>
                <a:cubicBezTo>
                  <a:pt x="523565" y="0"/>
                  <a:pt x="538647" y="17212"/>
                  <a:pt x="538647" y="36576"/>
                </a:cubicBezTo>
                <a:lnTo>
                  <a:pt x="538647" y="367912"/>
                </a:lnTo>
                <a:cubicBezTo>
                  <a:pt x="538647" y="389427"/>
                  <a:pt x="523565" y="404488"/>
                  <a:pt x="504174" y="404488"/>
                </a:cubicBezTo>
                <a:lnTo>
                  <a:pt x="323188" y="404488"/>
                </a:lnTo>
                <a:cubicBezTo>
                  <a:pt x="323188" y="404488"/>
                  <a:pt x="344734" y="477640"/>
                  <a:pt x="433072" y="477640"/>
                </a:cubicBezTo>
                <a:lnTo>
                  <a:pt x="433072" y="494852"/>
                </a:lnTo>
                <a:lnTo>
                  <a:pt x="314570" y="494852"/>
                </a:lnTo>
                <a:lnTo>
                  <a:pt x="161594" y="494852"/>
                </a:lnTo>
                <a:lnTo>
                  <a:pt x="96956" y="494852"/>
                </a:lnTo>
                <a:lnTo>
                  <a:pt x="96956" y="477640"/>
                </a:lnTo>
                <a:cubicBezTo>
                  <a:pt x="183140" y="477640"/>
                  <a:pt x="215459" y="404488"/>
                  <a:pt x="215459" y="404488"/>
                </a:cubicBezTo>
                <a:lnTo>
                  <a:pt x="36628" y="404488"/>
                </a:lnTo>
                <a:cubicBezTo>
                  <a:pt x="15082" y="404488"/>
                  <a:pt x="0" y="387276"/>
                  <a:pt x="0" y="367912"/>
                </a:cubicBezTo>
                <a:lnTo>
                  <a:pt x="0" y="36576"/>
                </a:lnTo>
                <a:cubicBezTo>
                  <a:pt x="0" y="17212"/>
                  <a:pt x="15082" y="0"/>
                  <a:pt x="3662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1650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EAD89D2-03E6-8443-9091-5EE13817C9BC}"/>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5F4E19A1-92DA-D74F-803E-616639F52C50}"/>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sp>
        <p:nvSpPr>
          <p:cNvPr id="4" name="内容占位符 3">
            <a:extLst>
              <a:ext uri="{FF2B5EF4-FFF2-40B4-BE49-F238E27FC236}">
                <a16:creationId xmlns:a16="http://schemas.microsoft.com/office/drawing/2014/main" id="{40236346-E964-3247-82A5-D3FB65D716D3}"/>
              </a:ext>
            </a:extLst>
          </p:cNvPr>
          <p:cNvSpPr>
            <a:spLocks noGrp="1"/>
          </p:cNvSpPr>
          <p:nvPr>
            <p:ph idx="1"/>
          </p:nvPr>
        </p:nvSpPr>
        <p:spPr/>
        <p:txBody>
          <a:bodyPr/>
          <a:lstStyle/>
          <a:p>
            <a:endParaRPr kumimoji="1" lang="en-US" altLang="zh-CN" dirty="0"/>
          </a:p>
          <a:p>
            <a:endParaRPr kumimoji="1" lang="en-US" altLang="zh-CN" dirty="0"/>
          </a:p>
        </p:txBody>
      </p:sp>
      <p:sp>
        <p:nvSpPr>
          <p:cNvPr id="5" name="标题 4">
            <a:extLst>
              <a:ext uri="{FF2B5EF4-FFF2-40B4-BE49-F238E27FC236}">
                <a16:creationId xmlns:a16="http://schemas.microsoft.com/office/drawing/2014/main" id="{84D434E0-A777-B348-A18F-A9D3A2F20FD9}"/>
              </a:ext>
            </a:extLst>
          </p:cNvPr>
          <p:cNvSpPr>
            <a:spLocks noGrp="1"/>
          </p:cNvSpPr>
          <p:nvPr>
            <p:ph type="title"/>
          </p:nvPr>
        </p:nvSpPr>
        <p:spPr/>
        <p:txBody>
          <a:bodyPr/>
          <a:lstStyle/>
          <a:p>
            <a:r>
              <a:rPr kumimoji="1" lang="zh-CN" altLang="en-US" dirty="0"/>
              <a:t>团队的收获</a:t>
            </a:r>
          </a:p>
        </p:txBody>
      </p:sp>
      <p:grpSp>
        <p:nvGrpSpPr>
          <p:cNvPr id="6" name="iS1î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E31870A-78C4-5E46-A422-9D6FCB9D6C6A}"/>
              </a:ext>
            </a:extLst>
          </p:cNvPr>
          <p:cNvGrpSpPr>
            <a:grpSpLocks noChangeAspect="1"/>
          </p:cNvGrpSpPr>
          <p:nvPr/>
        </p:nvGrpSpPr>
        <p:grpSpPr>
          <a:xfrm>
            <a:off x="1566153" y="1404000"/>
            <a:ext cx="9059694" cy="4365000"/>
            <a:chOff x="1566153" y="1404000"/>
            <a:chExt cx="9059694" cy="4365000"/>
          </a:xfrm>
        </p:grpSpPr>
        <p:sp>
          <p:nvSpPr>
            <p:cNvPr id="7" name="iś1idè">
              <a:extLst>
                <a:ext uri="{FF2B5EF4-FFF2-40B4-BE49-F238E27FC236}">
                  <a16:creationId xmlns:a16="http://schemas.microsoft.com/office/drawing/2014/main" id="{FAC66850-9417-C94C-8C0A-D026DFB47B31}"/>
                </a:ext>
              </a:extLst>
            </p:cNvPr>
            <p:cNvSpPr/>
            <p:nvPr/>
          </p:nvSpPr>
          <p:spPr>
            <a:xfrm flipH="1">
              <a:off x="7649132" y="3803255"/>
              <a:ext cx="2698402" cy="457232"/>
            </a:xfrm>
            <a:custGeom>
              <a:avLst/>
              <a:gdLst/>
              <a:ahLst/>
              <a:cxnLst>
                <a:cxn ang="0">
                  <a:pos x="wd2" y="hd2"/>
                </a:cxn>
                <a:cxn ang="5400000">
                  <a:pos x="wd2" y="hd2"/>
                </a:cxn>
                <a:cxn ang="10800000">
                  <a:pos x="wd2" y="hd2"/>
                </a:cxn>
                <a:cxn ang="16200000">
                  <a:pos x="wd2" y="hd2"/>
                </a:cxn>
              </a:cxnLst>
              <a:rect l="0" t="0" r="r" b="b"/>
              <a:pathLst>
                <a:path w="21600" h="21600" extrusionOk="0">
                  <a:moveTo>
                    <a:pt x="14580" y="147"/>
                  </a:moveTo>
                  <a:lnTo>
                    <a:pt x="0" y="21572"/>
                  </a:lnTo>
                  <a:lnTo>
                    <a:pt x="12417" y="21600"/>
                  </a:lnTo>
                  <a:lnTo>
                    <a:pt x="21600" y="0"/>
                  </a:lnTo>
                  <a:lnTo>
                    <a:pt x="14580" y="147"/>
                  </a:lnTo>
                  <a:close/>
                </a:path>
              </a:pathLst>
            </a:custGeom>
            <a:solidFill>
              <a:srgbClr val="FFFFFF"/>
            </a:solidFill>
            <a:ln w="3175">
              <a:solidFill>
                <a:schemeClr val="bg1">
                  <a:lumMod val="75000"/>
                </a:schemeClr>
              </a:solidFill>
            </a:ln>
          </p:spPr>
          <p:txBody>
            <a:bodyPr anchor="ctr"/>
            <a:lstStyle/>
            <a:p>
              <a:pPr algn="ctr"/>
              <a:endParaRPr/>
            </a:p>
          </p:txBody>
        </p:sp>
        <p:sp>
          <p:nvSpPr>
            <p:cNvPr id="8" name="ïṩļïḑè">
              <a:extLst>
                <a:ext uri="{FF2B5EF4-FFF2-40B4-BE49-F238E27FC236}">
                  <a16:creationId xmlns:a16="http://schemas.microsoft.com/office/drawing/2014/main" id="{43DCCF0C-C211-5647-832B-A1EDE371B946}"/>
                </a:ext>
              </a:extLst>
            </p:cNvPr>
            <p:cNvSpPr/>
            <p:nvPr/>
          </p:nvSpPr>
          <p:spPr>
            <a:xfrm flipH="1">
              <a:off x="6244484" y="3803255"/>
              <a:ext cx="1783287" cy="463582"/>
            </a:xfrm>
            <a:custGeom>
              <a:avLst/>
              <a:gdLst/>
              <a:ahLst/>
              <a:cxnLst>
                <a:cxn ang="0">
                  <a:pos x="wd2" y="hd2"/>
                </a:cxn>
                <a:cxn ang="5400000">
                  <a:pos x="wd2" y="hd2"/>
                </a:cxn>
                <a:cxn ang="10800000">
                  <a:pos x="wd2" y="hd2"/>
                </a:cxn>
                <a:cxn ang="16200000">
                  <a:pos x="wd2" y="hd2"/>
                </a:cxn>
              </a:cxnLst>
              <a:rect l="0" t="0" r="r" b="b"/>
              <a:pathLst>
                <a:path w="21600" h="21600" extrusionOk="0">
                  <a:moveTo>
                    <a:pt x="10977" y="145"/>
                  </a:moveTo>
                  <a:lnTo>
                    <a:pt x="0" y="21572"/>
                  </a:lnTo>
                  <a:lnTo>
                    <a:pt x="18833" y="21600"/>
                  </a:lnTo>
                  <a:lnTo>
                    <a:pt x="21600" y="0"/>
                  </a:lnTo>
                  <a:lnTo>
                    <a:pt x="10977" y="145"/>
                  </a:lnTo>
                  <a:close/>
                </a:path>
              </a:pathLst>
            </a:custGeom>
            <a:solidFill>
              <a:srgbClr val="FFFFFF"/>
            </a:solidFill>
            <a:ln w="3175">
              <a:solidFill>
                <a:schemeClr val="bg1">
                  <a:lumMod val="75000"/>
                </a:schemeClr>
              </a:solidFill>
            </a:ln>
          </p:spPr>
          <p:txBody>
            <a:bodyPr anchor="ctr"/>
            <a:lstStyle/>
            <a:p>
              <a:pPr algn="ctr"/>
              <a:endParaRPr/>
            </a:p>
          </p:txBody>
        </p:sp>
        <p:sp>
          <p:nvSpPr>
            <p:cNvPr id="9" name="íśļîḓe">
              <a:extLst>
                <a:ext uri="{FF2B5EF4-FFF2-40B4-BE49-F238E27FC236}">
                  <a16:creationId xmlns:a16="http://schemas.microsoft.com/office/drawing/2014/main" id="{1D586A01-4678-B244-AB30-41CA395B5EFF}"/>
                </a:ext>
              </a:extLst>
            </p:cNvPr>
            <p:cNvSpPr/>
            <p:nvPr/>
          </p:nvSpPr>
          <p:spPr>
            <a:xfrm>
              <a:off x="4163745" y="3803255"/>
              <a:ext cx="1646245" cy="460407"/>
            </a:xfrm>
            <a:custGeom>
              <a:avLst/>
              <a:gdLst/>
              <a:ahLst/>
              <a:cxnLst>
                <a:cxn ang="0">
                  <a:pos x="wd2" y="hd2"/>
                </a:cxn>
                <a:cxn ang="5400000">
                  <a:pos x="wd2" y="hd2"/>
                </a:cxn>
                <a:cxn ang="10800000">
                  <a:pos x="wd2" y="hd2"/>
                </a:cxn>
                <a:cxn ang="16200000">
                  <a:pos x="wd2" y="hd2"/>
                </a:cxn>
              </a:cxnLst>
              <a:rect l="0" t="0" r="r" b="b"/>
              <a:pathLst>
                <a:path w="21600" h="21600" extrusionOk="0">
                  <a:moveTo>
                    <a:pt x="10093" y="146"/>
                  </a:moveTo>
                  <a:lnTo>
                    <a:pt x="0" y="21572"/>
                  </a:lnTo>
                  <a:lnTo>
                    <a:pt x="20401" y="21600"/>
                  </a:lnTo>
                  <a:lnTo>
                    <a:pt x="21600" y="0"/>
                  </a:lnTo>
                  <a:lnTo>
                    <a:pt x="10093" y="146"/>
                  </a:lnTo>
                  <a:close/>
                </a:path>
              </a:pathLst>
            </a:custGeom>
            <a:solidFill>
              <a:srgbClr val="FFFFFF"/>
            </a:solidFill>
            <a:ln w="3175">
              <a:solidFill>
                <a:schemeClr val="bg1">
                  <a:lumMod val="75000"/>
                </a:schemeClr>
              </a:solidFill>
            </a:ln>
          </p:spPr>
          <p:txBody>
            <a:bodyPr anchor="ctr"/>
            <a:lstStyle/>
            <a:p>
              <a:pPr algn="ctr"/>
              <a:endParaRPr/>
            </a:p>
          </p:txBody>
        </p:sp>
        <p:sp>
          <p:nvSpPr>
            <p:cNvPr id="10" name="ïṩ1iďé">
              <a:extLst>
                <a:ext uri="{FF2B5EF4-FFF2-40B4-BE49-F238E27FC236}">
                  <a16:creationId xmlns:a16="http://schemas.microsoft.com/office/drawing/2014/main" id="{3270F88E-BBA0-C04A-B1C9-1A4822E7A0F1}"/>
                </a:ext>
              </a:extLst>
            </p:cNvPr>
            <p:cNvSpPr/>
            <p:nvPr/>
          </p:nvSpPr>
          <p:spPr>
            <a:xfrm>
              <a:off x="1851164" y="3803255"/>
              <a:ext cx="2666652" cy="457232"/>
            </a:xfrm>
            <a:custGeom>
              <a:avLst/>
              <a:gdLst/>
              <a:ahLst/>
              <a:cxnLst>
                <a:cxn ang="0">
                  <a:pos x="wd2" y="hd2"/>
                </a:cxn>
                <a:cxn ang="5400000">
                  <a:pos x="wd2" y="hd2"/>
                </a:cxn>
                <a:cxn ang="10800000">
                  <a:pos x="wd2" y="hd2"/>
                </a:cxn>
                <a:cxn ang="16200000">
                  <a:pos x="wd2" y="hd2"/>
                </a:cxn>
              </a:cxnLst>
              <a:rect l="0" t="0" r="r" b="b"/>
              <a:pathLst>
                <a:path w="21600" h="21600" extrusionOk="0">
                  <a:moveTo>
                    <a:pt x="14496" y="147"/>
                  </a:moveTo>
                  <a:lnTo>
                    <a:pt x="0" y="21572"/>
                  </a:lnTo>
                  <a:lnTo>
                    <a:pt x="12565" y="21600"/>
                  </a:lnTo>
                  <a:lnTo>
                    <a:pt x="21600" y="0"/>
                  </a:lnTo>
                  <a:lnTo>
                    <a:pt x="14496" y="147"/>
                  </a:lnTo>
                  <a:close/>
                </a:path>
              </a:pathLst>
            </a:custGeom>
            <a:solidFill>
              <a:srgbClr val="FFFFFF"/>
            </a:solidFill>
            <a:ln w="3175">
              <a:solidFill>
                <a:schemeClr val="bg1">
                  <a:lumMod val="75000"/>
                </a:schemeClr>
              </a:solidFill>
            </a:ln>
          </p:spPr>
          <p:txBody>
            <a:bodyPr anchor="ctr"/>
            <a:lstStyle/>
            <a:p>
              <a:pPr algn="ctr"/>
              <a:endParaRPr/>
            </a:p>
          </p:txBody>
        </p:sp>
        <p:grpSp>
          <p:nvGrpSpPr>
            <p:cNvPr id="11" name="ïSḻïďe">
              <a:extLst>
                <a:ext uri="{FF2B5EF4-FFF2-40B4-BE49-F238E27FC236}">
                  <a16:creationId xmlns:a16="http://schemas.microsoft.com/office/drawing/2014/main" id="{5241F4FA-5DBC-DF41-B7B8-50A65BCD1B8F}"/>
                </a:ext>
              </a:extLst>
            </p:cNvPr>
            <p:cNvGrpSpPr/>
            <p:nvPr/>
          </p:nvGrpSpPr>
          <p:grpSpPr>
            <a:xfrm>
              <a:off x="2855675" y="1404000"/>
              <a:ext cx="6441935" cy="2406926"/>
              <a:chOff x="0" y="0"/>
              <a:chExt cx="12883866" cy="4813849"/>
            </a:xfrm>
          </p:grpSpPr>
          <p:sp>
            <p:nvSpPr>
              <p:cNvPr id="24" name="iś1íde">
                <a:extLst>
                  <a:ext uri="{FF2B5EF4-FFF2-40B4-BE49-F238E27FC236}">
                    <a16:creationId xmlns:a16="http://schemas.microsoft.com/office/drawing/2014/main" id="{41705238-53D4-DB41-B036-E78945C7B750}"/>
                  </a:ext>
                </a:extLst>
              </p:cNvPr>
              <p:cNvSpPr/>
              <p:nvPr/>
            </p:nvSpPr>
            <p:spPr>
              <a:xfrm>
                <a:off x="9553893" y="0"/>
                <a:ext cx="1810951" cy="1801447"/>
              </a:xfrm>
              <a:custGeom>
                <a:avLst/>
                <a:gdLst/>
                <a:ahLst/>
                <a:cxnLst>
                  <a:cxn ang="0">
                    <a:pos x="wd2" y="hd2"/>
                  </a:cxn>
                  <a:cxn ang="5400000">
                    <a:pos x="wd2" y="hd2"/>
                  </a:cxn>
                  <a:cxn ang="10800000">
                    <a:pos x="wd2" y="hd2"/>
                  </a:cxn>
                  <a:cxn ang="16200000">
                    <a:pos x="wd2" y="hd2"/>
                  </a:cxn>
                </a:cxnLst>
                <a:rect l="0" t="0" r="r" b="b"/>
                <a:pathLst>
                  <a:path w="21600" h="21600" extrusionOk="0">
                    <a:moveTo>
                      <a:pt x="10856" y="0"/>
                    </a:moveTo>
                    <a:cubicBezTo>
                      <a:pt x="10838" y="0"/>
                      <a:pt x="10819" y="1"/>
                      <a:pt x="10800" y="2"/>
                    </a:cubicBezTo>
                    <a:cubicBezTo>
                      <a:pt x="10781" y="1"/>
                      <a:pt x="10762" y="0"/>
                      <a:pt x="10744" y="0"/>
                    </a:cubicBezTo>
                    <a:cubicBezTo>
                      <a:pt x="4810" y="0"/>
                      <a:pt x="0" y="4835"/>
                      <a:pt x="0" y="10800"/>
                    </a:cubicBezTo>
                    <a:cubicBezTo>
                      <a:pt x="0" y="16765"/>
                      <a:pt x="4810" y="21600"/>
                      <a:pt x="10744" y="21600"/>
                    </a:cubicBezTo>
                    <a:cubicBezTo>
                      <a:pt x="10762" y="21600"/>
                      <a:pt x="10781" y="21599"/>
                      <a:pt x="10800" y="21598"/>
                    </a:cubicBezTo>
                    <a:cubicBezTo>
                      <a:pt x="10819" y="21599"/>
                      <a:pt x="10838" y="21600"/>
                      <a:pt x="10856" y="21600"/>
                    </a:cubicBezTo>
                    <a:cubicBezTo>
                      <a:pt x="16789" y="21600"/>
                      <a:pt x="21600" y="16765"/>
                      <a:pt x="21600" y="10800"/>
                    </a:cubicBezTo>
                    <a:cubicBezTo>
                      <a:pt x="21600" y="4835"/>
                      <a:pt x="16789" y="0"/>
                      <a:pt x="10856" y="0"/>
                    </a:cubicBezTo>
                    <a:close/>
                  </a:path>
                </a:pathLst>
              </a:custGeom>
              <a:solidFill>
                <a:schemeClr val="accent1"/>
              </a:solidFill>
              <a:ln w="12700" cap="flat">
                <a:noFill/>
                <a:miter lim="400000"/>
              </a:ln>
              <a:effectLst/>
            </p:spPr>
            <p:txBody>
              <a:bodyPr anchor="ctr"/>
              <a:lstStyle/>
              <a:p>
                <a:pPr algn="ctr"/>
                <a:endParaRPr/>
              </a:p>
            </p:txBody>
          </p:sp>
          <p:sp>
            <p:nvSpPr>
              <p:cNvPr id="25" name="iṩ1ïḍê">
                <a:extLst>
                  <a:ext uri="{FF2B5EF4-FFF2-40B4-BE49-F238E27FC236}">
                    <a16:creationId xmlns:a16="http://schemas.microsoft.com/office/drawing/2014/main" id="{15DB4A21-FBDE-AC4C-8D99-928E08BA9D9D}"/>
                  </a:ext>
                </a:extLst>
              </p:cNvPr>
              <p:cNvSpPr/>
              <p:nvPr/>
            </p:nvSpPr>
            <p:spPr>
              <a:xfrm>
                <a:off x="8025887" y="2106795"/>
                <a:ext cx="2087488" cy="1576733"/>
              </a:xfrm>
              <a:custGeom>
                <a:avLst/>
                <a:gdLst/>
                <a:ahLst/>
                <a:cxnLst>
                  <a:cxn ang="0">
                    <a:pos x="wd2" y="hd2"/>
                  </a:cxn>
                  <a:cxn ang="5400000">
                    <a:pos x="wd2" y="hd2"/>
                  </a:cxn>
                  <a:cxn ang="10800000">
                    <a:pos x="wd2" y="hd2"/>
                  </a:cxn>
                  <a:cxn ang="16200000">
                    <a:pos x="wd2" y="hd2"/>
                  </a:cxn>
                </a:cxnLst>
                <a:rect l="0" t="0" r="r" b="b"/>
                <a:pathLst>
                  <a:path w="21600" h="21600" extrusionOk="0">
                    <a:moveTo>
                      <a:pt x="637" y="21600"/>
                    </a:moveTo>
                    <a:cubicBezTo>
                      <a:pt x="425" y="21600"/>
                      <a:pt x="213" y="21596"/>
                      <a:pt x="0" y="21588"/>
                    </a:cubicBezTo>
                    <a:lnTo>
                      <a:pt x="168" y="13486"/>
                    </a:lnTo>
                    <a:cubicBezTo>
                      <a:pt x="11153" y="13885"/>
                      <a:pt x="15974" y="139"/>
                      <a:pt x="16022" y="0"/>
                    </a:cubicBezTo>
                    <a:lnTo>
                      <a:pt x="21600" y="3340"/>
                    </a:lnTo>
                    <a:cubicBezTo>
                      <a:pt x="21534" y="3534"/>
                      <a:pt x="19936" y="8150"/>
                      <a:pt x="16542" y="12647"/>
                    </a:cubicBezTo>
                    <a:cubicBezTo>
                      <a:pt x="12114" y="18515"/>
                      <a:pt x="6626" y="21600"/>
                      <a:pt x="637" y="21600"/>
                    </a:cubicBezTo>
                    <a:close/>
                  </a:path>
                </a:pathLst>
              </a:custGeom>
              <a:solidFill>
                <a:schemeClr val="accent1"/>
              </a:solidFill>
              <a:ln w="12700" cap="flat">
                <a:noFill/>
                <a:miter lim="400000"/>
              </a:ln>
              <a:effectLst/>
            </p:spPr>
            <p:txBody>
              <a:bodyPr anchor="ctr"/>
              <a:lstStyle/>
              <a:p>
                <a:pPr algn="ctr"/>
                <a:endParaRPr/>
              </a:p>
            </p:txBody>
          </p:sp>
          <p:sp>
            <p:nvSpPr>
              <p:cNvPr id="26" name="îśḷíḍé">
                <a:extLst>
                  <a:ext uri="{FF2B5EF4-FFF2-40B4-BE49-F238E27FC236}">
                    <a16:creationId xmlns:a16="http://schemas.microsoft.com/office/drawing/2014/main" id="{BD104D8C-9D5C-B048-8F42-5790D07CA1CB}"/>
                  </a:ext>
                </a:extLst>
              </p:cNvPr>
              <p:cNvSpPr/>
              <p:nvPr/>
            </p:nvSpPr>
            <p:spPr>
              <a:xfrm>
                <a:off x="10796362" y="2114512"/>
                <a:ext cx="2087504" cy="1577758"/>
              </a:xfrm>
              <a:custGeom>
                <a:avLst/>
                <a:gdLst/>
                <a:ahLst/>
                <a:cxnLst>
                  <a:cxn ang="0">
                    <a:pos x="wd2" y="hd2"/>
                  </a:cxn>
                  <a:cxn ang="5400000">
                    <a:pos x="wd2" y="hd2"/>
                  </a:cxn>
                  <a:cxn ang="10800000">
                    <a:pos x="wd2" y="hd2"/>
                  </a:cxn>
                  <a:cxn ang="16200000">
                    <a:pos x="wd2" y="hd2"/>
                  </a:cxn>
                </a:cxnLst>
                <a:rect l="0" t="0" r="r" b="b"/>
                <a:pathLst>
                  <a:path w="21600" h="21600" extrusionOk="0">
                    <a:moveTo>
                      <a:pt x="20963" y="21600"/>
                    </a:moveTo>
                    <a:cubicBezTo>
                      <a:pt x="14974" y="21600"/>
                      <a:pt x="9487" y="18518"/>
                      <a:pt x="5058" y="12653"/>
                    </a:cubicBezTo>
                    <a:cubicBezTo>
                      <a:pt x="1664" y="8159"/>
                      <a:pt x="66" y="3546"/>
                      <a:pt x="0" y="3352"/>
                    </a:cubicBezTo>
                    <a:lnTo>
                      <a:pt x="2789" y="1684"/>
                    </a:lnTo>
                    <a:lnTo>
                      <a:pt x="5573" y="0"/>
                    </a:lnTo>
                    <a:cubicBezTo>
                      <a:pt x="5586" y="36"/>
                      <a:pt x="6866" y="3653"/>
                      <a:pt x="9529" y="7112"/>
                    </a:cubicBezTo>
                    <a:cubicBezTo>
                      <a:pt x="12916" y="11509"/>
                      <a:pt x="16923" y="13655"/>
                      <a:pt x="21432" y="13491"/>
                    </a:cubicBezTo>
                    <a:lnTo>
                      <a:pt x="21600" y="21589"/>
                    </a:lnTo>
                    <a:cubicBezTo>
                      <a:pt x="21387" y="21596"/>
                      <a:pt x="21175" y="21600"/>
                      <a:pt x="20963" y="21600"/>
                    </a:cubicBezTo>
                    <a:close/>
                  </a:path>
                </a:pathLst>
              </a:custGeom>
              <a:solidFill>
                <a:schemeClr val="accent1"/>
              </a:solidFill>
              <a:ln w="12700" cap="flat">
                <a:noFill/>
                <a:miter lim="400000"/>
              </a:ln>
              <a:effectLst/>
            </p:spPr>
            <p:txBody>
              <a:bodyPr anchor="ctr"/>
              <a:lstStyle/>
              <a:p>
                <a:pPr algn="ctr"/>
                <a:endParaRPr/>
              </a:p>
            </p:txBody>
          </p:sp>
          <p:sp>
            <p:nvSpPr>
              <p:cNvPr id="27" name="îslíďè">
                <a:extLst>
                  <a:ext uri="{FF2B5EF4-FFF2-40B4-BE49-F238E27FC236}">
                    <a16:creationId xmlns:a16="http://schemas.microsoft.com/office/drawing/2014/main" id="{3DBA82FC-7FB9-984D-8FF1-0EA93E93765D}"/>
                  </a:ext>
                </a:extLst>
              </p:cNvPr>
              <p:cNvSpPr/>
              <p:nvPr/>
            </p:nvSpPr>
            <p:spPr>
              <a:xfrm>
                <a:off x="4120984" y="0"/>
                <a:ext cx="1810928" cy="1801447"/>
              </a:xfrm>
              <a:custGeom>
                <a:avLst/>
                <a:gdLst/>
                <a:ahLst/>
                <a:cxnLst>
                  <a:cxn ang="0">
                    <a:pos x="wd2" y="hd2"/>
                  </a:cxn>
                  <a:cxn ang="5400000">
                    <a:pos x="wd2" y="hd2"/>
                  </a:cxn>
                  <a:cxn ang="10800000">
                    <a:pos x="wd2" y="hd2"/>
                  </a:cxn>
                  <a:cxn ang="16200000">
                    <a:pos x="wd2" y="hd2"/>
                  </a:cxn>
                </a:cxnLst>
                <a:rect l="0" t="0" r="r" b="b"/>
                <a:pathLst>
                  <a:path w="21600" h="21600" extrusionOk="0">
                    <a:moveTo>
                      <a:pt x="10857" y="0"/>
                    </a:moveTo>
                    <a:cubicBezTo>
                      <a:pt x="10838" y="0"/>
                      <a:pt x="10819" y="1"/>
                      <a:pt x="10800" y="2"/>
                    </a:cubicBezTo>
                    <a:cubicBezTo>
                      <a:pt x="10781" y="1"/>
                      <a:pt x="10762" y="0"/>
                      <a:pt x="10743" y="0"/>
                    </a:cubicBezTo>
                    <a:cubicBezTo>
                      <a:pt x="4810" y="0"/>
                      <a:pt x="0" y="4835"/>
                      <a:pt x="0" y="10800"/>
                    </a:cubicBezTo>
                    <a:cubicBezTo>
                      <a:pt x="0" y="16765"/>
                      <a:pt x="4810" y="21600"/>
                      <a:pt x="10743" y="21600"/>
                    </a:cubicBezTo>
                    <a:cubicBezTo>
                      <a:pt x="10762" y="21600"/>
                      <a:pt x="10781" y="21599"/>
                      <a:pt x="10800" y="21598"/>
                    </a:cubicBezTo>
                    <a:cubicBezTo>
                      <a:pt x="10819" y="21599"/>
                      <a:pt x="10838" y="21600"/>
                      <a:pt x="10857" y="21600"/>
                    </a:cubicBezTo>
                    <a:cubicBezTo>
                      <a:pt x="16790" y="21600"/>
                      <a:pt x="21600" y="16765"/>
                      <a:pt x="21600" y="10800"/>
                    </a:cubicBezTo>
                    <a:cubicBezTo>
                      <a:pt x="21600" y="4835"/>
                      <a:pt x="16790" y="0"/>
                      <a:pt x="10857" y="0"/>
                    </a:cubicBezTo>
                    <a:close/>
                  </a:path>
                </a:pathLst>
              </a:custGeom>
              <a:solidFill>
                <a:schemeClr val="accent3"/>
              </a:solidFill>
              <a:ln w="12700" cap="flat">
                <a:noFill/>
                <a:miter lim="400000"/>
              </a:ln>
              <a:effectLst/>
            </p:spPr>
            <p:txBody>
              <a:bodyPr anchor="ctr"/>
              <a:lstStyle/>
              <a:p>
                <a:pPr algn="ctr"/>
                <a:endParaRPr/>
              </a:p>
            </p:txBody>
          </p:sp>
          <p:sp>
            <p:nvSpPr>
              <p:cNvPr id="28" name="isliďê">
                <a:extLst>
                  <a:ext uri="{FF2B5EF4-FFF2-40B4-BE49-F238E27FC236}">
                    <a16:creationId xmlns:a16="http://schemas.microsoft.com/office/drawing/2014/main" id="{81FDD113-6E56-F942-A7B3-CCF028814685}"/>
                  </a:ext>
                </a:extLst>
              </p:cNvPr>
              <p:cNvSpPr/>
              <p:nvPr/>
            </p:nvSpPr>
            <p:spPr>
              <a:xfrm>
                <a:off x="2600696" y="2106795"/>
                <a:ext cx="2087511" cy="1576733"/>
              </a:xfrm>
              <a:custGeom>
                <a:avLst/>
                <a:gdLst/>
                <a:ahLst/>
                <a:cxnLst>
                  <a:cxn ang="0">
                    <a:pos x="wd2" y="hd2"/>
                  </a:cxn>
                  <a:cxn ang="5400000">
                    <a:pos x="wd2" y="hd2"/>
                  </a:cxn>
                  <a:cxn ang="10800000">
                    <a:pos x="wd2" y="hd2"/>
                  </a:cxn>
                  <a:cxn ang="16200000">
                    <a:pos x="wd2" y="hd2"/>
                  </a:cxn>
                </a:cxnLst>
                <a:rect l="0" t="0" r="r" b="b"/>
                <a:pathLst>
                  <a:path w="21600" h="21600" extrusionOk="0">
                    <a:moveTo>
                      <a:pt x="637" y="21600"/>
                    </a:moveTo>
                    <a:cubicBezTo>
                      <a:pt x="425" y="21600"/>
                      <a:pt x="213" y="21596"/>
                      <a:pt x="0" y="21588"/>
                    </a:cubicBezTo>
                    <a:lnTo>
                      <a:pt x="168" y="13486"/>
                    </a:lnTo>
                    <a:cubicBezTo>
                      <a:pt x="11154" y="13885"/>
                      <a:pt x="15974" y="139"/>
                      <a:pt x="16022" y="0"/>
                    </a:cubicBezTo>
                    <a:lnTo>
                      <a:pt x="21600" y="3340"/>
                    </a:lnTo>
                    <a:cubicBezTo>
                      <a:pt x="21534" y="3534"/>
                      <a:pt x="19936" y="8150"/>
                      <a:pt x="16542" y="12647"/>
                    </a:cubicBezTo>
                    <a:cubicBezTo>
                      <a:pt x="12114" y="18515"/>
                      <a:pt x="6626" y="21600"/>
                      <a:pt x="637" y="21600"/>
                    </a:cubicBezTo>
                    <a:close/>
                  </a:path>
                </a:pathLst>
              </a:custGeom>
              <a:solidFill>
                <a:schemeClr val="accent3"/>
              </a:solidFill>
              <a:ln w="12700" cap="flat">
                <a:noFill/>
                <a:miter lim="400000"/>
              </a:ln>
              <a:effectLst/>
            </p:spPr>
            <p:txBody>
              <a:bodyPr anchor="ctr"/>
              <a:lstStyle/>
              <a:p>
                <a:pPr algn="ctr"/>
                <a:endParaRPr/>
              </a:p>
            </p:txBody>
          </p:sp>
          <p:sp>
            <p:nvSpPr>
              <p:cNvPr id="29" name="íŝľîḓe">
                <a:extLst>
                  <a:ext uri="{FF2B5EF4-FFF2-40B4-BE49-F238E27FC236}">
                    <a16:creationId xmlns:a16="http://schemas.microsoft.com/office/drawing/2014/main" id="{E18B3886-3150-8247-92A8-8EEEACF9C46B}"/>
                  </a:ext>
                </a:extLst>
              </p:cNvPr>
              <p:cNvSpPr/>
              <p:nvPr/>
            </p:nvSpPr>
            <p:spPr>
              <a:xfrm>
                <a:off x="5371170" y="2114512"/>
                <a:ext cx="2087492" cy="1583048"/>
              </a:xfrm>
              <a:custGeom>
                <a:avLst/>
                <a:gdLst/>
                <a:ahLst/>
                <a:cxnLst>
                  <a:cxn ang="0">
                    <a:pos x="wd2" y="hd2"/>
                  </a:cxn>
                  <a:cxn ang="5400000">
                    <a:pos x="wd2" y="hd2"/>
                  </a:cxn>
                  <a:cxn ang="10800000">
                    <a:pos x="wd2" y="hd2"/>
                  </a:cxn>
                  <a:cxn ang="16200000">
                    <a:pos x="wd2" y="hd2"/>
                  </a:cxn>
                </a:cxnLst>
                <a:rect l="0" t="0" r="r" b="b"/>
                <a:pathLst>
                  <a:path w="21600" h="21600" extrusionOk="0">
                    <a:moveTo>
                      <a:pt x="18437" y="21600"/>
                    </a:moveTo>
                    <a:cubicBezTo>
                      <a:pt x="15860" y="21600"/>
                      <a:pt x="13082" y="21258"/>
                      <a:pt x="10253" y="19438"/>
                    </a:cubicBezTo>
                    <a:cubicBezTo>
                      <a:pt x="6170" y="16810"/>
                      <a:pt x="2816" y="11540"/>
                      <a:pt x="0" y="3326"/>
                    </a:cubicBezTo>
                    <a:lnTo>
                      <a:pt x="5579" y="0"/>
                    </a:lnTo>
                    <a:cubicBezTo>
                      <a:pt x="10345" y="13898"/>
                      <a:pt x="14862" y="13708"/>
                      <a:pt x="20580" y="13466"/>
                    </a:cubicBezTo>
                    <a:cubicBezTo>
                      <a:pt x="20865" y="13454"/>
                      <a:pt x="21149" y="13442"/>
                      <a:pt x="21432" y="13432"/>
                    </a:cubicBezTo>
                    <a:lnTo>
                      <a:pt x="21600" y="21502"/>
                    </a:lnTo>
                    <a:cubicBezTo>
                      <a:pt x="21326" y="21512"/>
                      <a:pt x="21051" y="21523"/>
                      <a:pt x="20776" y="21535"/>
                    </a:cubicBezTo>
                    <a:cubicBezTo>
                      <a:pt x="20019" y="21567"/>
                      <a:pt x="19238" y="21600"/>
                      <a:pt x="18437" y="21600"/>
                    </a:cubicBezTo>
                    <a:close/>
                  </a:path>
                </a:pathLst>
              </a:custGeom>
              <a:solidFill>
                <a:schemeClr val="accent3"/>
              </a:solidFill>
              <a:ln w="12700" cap="flat">
                <a:noFill/>
                <a:miter lim="400000"/>
              </a:ln>
              <a:effectLst/>
            </p:spPr>
            <p:txBody>
              <a:bodyPr anchor="ctr"/>
              <a:lstStyle/>
              <a:p>
                <a:pPr algn="ctr"/>
                <a:endParaRPr/>
              </a:p>
            </p:txBody>
          </p:sp>
          <p:sp>
            <p:nvSpPr>
              <p:cNvPr id="30" name="íṡḻïďé">
                <a:extLst>
                  <a:ext uri="{FF2B5EF4-FFF2-40B4-BE49-F238E27FC236}">
                    <a16:creationId xmlns:a16="http://schemas.microsoft.com/office/drawing/2014/main" id="{2EB58F7D-1063-7443-AC09-FCBB02A808FA}"/>
                  </a:ext>
                </a:extLst>
              </p:cNvPr>
              <p:cNvSpPr/>
              <p:nvPr/>
            </p:nvSpPr>
            <p:spPr>
              <a:xfrm>
                <a:off x="1543439" y="0"/>
                <a:ext cx="1810928" cy="1801447"/>
              </a:xfrm>
              <a:custGeom>
                <a:avLst/>
                <a:gdLst/>
                <a:ahLst/>
                <a:cxnLst>
                  <a:cxn ang="0">
                    <a:pos x="wd2" y="hd2"/>
                  </a:cxn>
                  <a:cxn ang="5400000">
                    <a:pos x="wd2" y="hd2"/>
                  </a:cxn>
                  <a:cxn ang="10800000">
                    <a:pos x="wd2" y="hd2"/>
                  </a:cxn>
                  <a:cxn ang="16200000">
                    <a:pos x="wd2" y="hd2"/>
                  </a:cxn>
                </a:cxnLst>
                <a:rect l="0" t="0" r="r" b="b"/>
                <a:pathLst>
                  <a:path w="21600" h="21600" extrusionOk="0">
                    <a:moveTo>
                      <a:pt x="10856" y="0"/>
                    </a:moveTo>
                    <a:cubicBezTo>
                      <a:pt x="10838" y="0"/>
                      <a:pt x="10819" y="1"/>
                      <a:pt x="10800" y="2"/>
                    </a:cubicBezTo>
                    <a:cubicBezTo>
                      <a:pt x="10781" y="1"/>
                      <a:pt x="10762" y="0"/>
                      <a:pt x="10743" y="0"/>
                    </a:cubicBezTo>
                    <a:cubicBezTo>
                      <a:pt x="4810" y="0"/>
                      <a:pt x="0" y="4835"/>
                      <a:pt x="0" y="10800"/>
                    </a:cubicBezTo>
                    <a:cubicBezTo>
                      <a:pt x="0" y="16765"/>
                      <a:pt x="4810" y="21600"/>
                      <a:pt x="10743" y="21600"/>
                    </a:cubicBezTo>
                    <a:cubicBezTo>
                      <a:pt x="10762" y="21600"/>
                      <a:pt x="10781" y="21599"/>
                      <a:pt x="10800" y="21598"/>
                    </a:cubicBezTo>
                    <a:cubicBezTo>
                      <a:pt x="10819" y="21599"/>
                      <a:pt x="10838" y="21600"/>
                      <a:pt x="10856" y="21600"/>
                    </a:cubicBezTo>
                    <a:cubicBezTo>
                      <a:pt x="16790" y="21600"/>
                      <a:pt x="21600" y="16765"/>
                      <a:pt x="21600" y="10800"/>
                    </a:cubicBezTo>
                    <a:cubicBezTo>
                      <a:pt x="21600" y="4835"/>
                      <a:pt x="16790" y="0"/>
                      <a:pt x="10856" y="0"/>
                    </a:cubicBezTo>
                    <a:close/>
                  </a:path>
                </a:pathLst>
              </a:custGeom>
              <a:solidFill>
                <a:schemeClr val="accent4"/>
              </a:solidFill>
              <a:ln w="12700" cap="flat">
                <a:noFill/>
                <a:miter lim="400000"/>
              </a:ln>
              <a:effectLst/>
            </p:spPr>
            <p:txBody>
              <a:bodyPr anchor="ctr"/>
              <a:lstStyle/>
              <a:p>
                <a:pPr algn="ctr"/>
                <a:endParaRPr/>
              </a:p>
            </p:txBody>
          </p:sp>
          <p:sp>
            <p:nvSpPr>
              <p:cNvPr id="31" name="íṩ1íḍê">
                <a:extLst>
                  <a:ext uri="{FF2B5EF4-FFF2-40B4-BE49-F238E27FC236}">
                    <a16:creationId xmlns:a16="http://schemas.microsoft.com/office/drawing/2014/main" id="{2ADB2179-B86E-8841-B23D-F04FF5DAAC48}"/>
                  </a:ext>
                </a:extLst>
              </p:cNvPr>
              <p:cNvSpPr/>
              <p:nvPr/>
            </p:nvSpPr>
            <p:spPr>
              <a:xfrm>
                <a:off x="1558874" y="2106795"/>
                <a:ext cx="1755844" cy="270703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4"/>
              </a:solidFill>
              <a:ln w="12700" cap="flat">
                <a:noFill/>
                <a:miter lim="400000"/>
              </a:ln>
              <a:effectLst/>
            </p:spPr>
            <p:txBody>
              <a:bodyPr anchor="ctr"/>
              <a:lstStyle/>
              <a:p>
                <a:pPr algn="ctr"/>
                <a:endParaRPr/>
              </a:p>
            </p:txBody>
          </p:sp>
          <p:sp>
            <p:nvSpPr>
              <p:cNvPr id="32" name="íś1íḓê">
                <a:extLst>
                  <a:ext uri="{FF2B5EF4-FFF2-40B4-BE49-F238E27FC236}">
                    <a16:creationId xmlns:a16="http://schemas.microsoft.com/office/drawing/2014/main" id="{0EA236F7-4E2C-A94B-B23A-4009E612AEF0}"/>
                  </a:ext>
                </a:extLst>
              </p:cNvPr>
              <p:cNvSpPr/>
              <p:nvPr/>
            </p:nvSpPr>
            <p:spPr>
              <a:xfrm>
                <a:off x="0" y="2106795"/>
                <a:ext cx="2087515" cy="1576710"/>
              </a:xfrm>
              <a:custGeom>
                <a:avLst/>
                <a:gdLst/>
                <a:ahLst/>
                <a:cxnLst>
                  <a:cxn ang="0">
                    <a:pos x="wd2" y="hd2"/>
                  </a:cxn>
                  <a:cxn ang="5400000">
                    <a:pos x="wd2" y="hd2"/>
                  </a:cxn>
                  <a:cxn ang="10800000">
                    <a:pos x="wd2" y="hd2"/>
                  </a:cxn>
                  <a:cxn ang="16200000">
                    <a:pos x="wd2" y="hd2"/>
                  </a:cxn>
                </a:cxnLst>
                <a:rect l="0" t="0" r="r" b="b"/>
                <a:pathLst>
                  <a:path w="21600" h="21600" extrusionOk="0">
                    <a:moveTo>
                      <a:pt x="637" y="21600"/>
                    </a:moveTo>
                    <a:cubicBezTo>
                      <a:pt x="425" y="21600"/>
                      <a:pt x="213" y="21596"/>
                      <a:pt x="0" y="21588"/>
                    </a:cubicBezTo>
                    <a:lnTo>
                      <a:pt x="168" y="13486"/>
                    </a:lnTo>
                    <a:cubicBezTo>
                      <a:pt x="11154" y="13885"/>
                      <a:pt x="15974" y="139"/>
                      <a:pt x="16022" y="0"/>
                    </a:cubicBezTo>
                    <a:lnTo>
                      <a:pt x="21600" y="3339"/>
                    </a:lnTo>
                    <a:cubicBezTo>
                      <a:pt x="21534" y="3534"/>
                      <a:pt x="19936" y="8150"/>
                      <a:pt x="16542" y="12647"/>
                    </a:cubicBezTo>
                    <a:cubicBezTo>
                      <a:pt x="12114" y="18515"/>
                      <a:pt x="6626" y="21600"/>
                      <a:pt x="637" y="21600"/>
                    </a:cubicBezTo>
                    <a:close/>
                  </a:path>
                </a:pathLst>
              </a:custGeom>
              <a:solidFill>
                <a:schemeClr val="accent4"/>
              </a:solidFill>
              <a:ln w="12700" cap="flat">
                <a:noFill/>
                <a:miter lim="400000"/>
              </a:ln>
              <a:effectLst/>
            </p:spPr>
            <p:txBody>
              <a:bodyPr anchor="ctr"/>
              <a:lstStyle/>
              <a:p>
                <a:pPr algn="ctr"/>
                <a:endParaRPr/>
              </a:p>
            </p:txBody>
          </p:sp>
          <p:sp>
            <p:nvSpPr>
              <p:cNvPr id="33" name="îSľíďè">
                <a:extLst>
                  <a:ext uri="{FF2B5EF4-FFF2-40B4-BE49-F238E27FC236}">
                    <a16:creationId xmlns:a16="http://schemas.microsoft.com/office/drawing/2014/main" id="{285660FF-FF8F-A44E-B04A-88783146C26E}"/>
                  </a:ext>
                </a:extLst>
              </p:cNvPr>
              <p:cNvSpPr/>
              <p:nvPr/>
            </p:nvSpPr>
            <p:spPr>
              <a:xfrm>
                <a:off x="2770474" y="2114512"/>
                <a:ext cx="2087518" cy="1577750"/>
              </a:xfrm>
              <a:custGeom>
                <a:avLst/>
                <a:gdLst/>
                <a:ahLst/>
                <a:cxnLst>
                  <a:cxn ang="0">
                    <a:pos x="wd2" y="hd2"/>
                  </a:cxn>
                  <a:cxn ang="5400000">
                    <a:pos x="wd2" y="hd2"/>
                  </a:cxn>
                  <a:cxn ang="10800000">
                    <a:pos x="wd2" y="hd2"/>
                  </a:cxn>
                  <a:cxn ang="16200000">
                    <a:pos x="wd2" y="hd2"/>
                  </a:cxn>
                </a:cxnLst>
                <a:rect l="0" t="0" r="r" b="b"/>
                <a:pathLst>
                  <a:path w="21600" h="21600" extrusionOk="0">
                    <a:moveTo>
                      <a:pt x="20963" y="21600"/>
                    </a:moveTo>
                    <a:cubicBezTo>
                      <a:pt x="14974" y="21600"/>
                      <a:pt x="9487" y="18518"/>
                      <a:pt x="5058" y="12653"/>
                    </a:cubicBezTo>
                    <a:cubicBezTo>
                      <a:pt x="1664" y="8159"/>
                      <a:pt x="66" y="3546"/>
                      <a:pt x="0" y="3352"/>
                    </a:cubicBezTo>
                    <a:lnTo>
                      <a:pt x="2789" y="1683"/>
                    </a:lnTo>
                    <a:lnTo>
                      <a:pt x="5573" y="0"/>
                    </a:lnTo>
                    <a:cubicBezTo>
                      <a:pt x="5586" y="36"/>
                      <a:pt x="6865" y="3653"/>
                      <a:pt x="9529" y="7112"/>
                    </a:cubicBezTo>
                    <a:cubicBezTo>
                      <a:pt x="12916" y="11508"/>
                      <a:pt x="16920" y="13656"/>
                      <a:pt x="21432" y="13491"/>
                    </a:cubicBezTo>
                    <a:lnTo>
                      <a:pt x="21600" y="21589"/>
                    </a:lnTo>
                    <a:cubicBezTo>
                      <a:pt x="21387" y="21596"/>
                      <a:pt x="21174" y="21600"/>
                      <a:pt x="20963" y="21600"/>
                    </a:cubicBezTo>
                    <a:close/>
                  </a:path>
                </a:pathLst>
              </a:custGeom>
              <a:solidFill>
                <a:schemeClr val="accent4"/>
              </a:solidFill>
              <a:ln w="12700" cap="flat">
                <a:noFill/>
                <a:miter lim="400000"/>
              </a:ln>
              <a:effectLst/>
            </p:spPr>
            <p:txBody>
              <a:bodyPr anchor="ctr"/>
              <a:lstStyle/>
              <a:p>
                <a:pPr algn="ctr"/>
                <a:endParaRPr/>
              </a:p>
            </p:txBody>
          </p:sp>
          <p:sp>
            <p:nvSpPr>
              <p:cNvPr id="34" name="îŝḷïḑê">
                <a:extLst>
                  <a:ext uri="{FF2B5EF4-FFF2-40B4-BE49-F238E27FC236}">
                    <a16:creationId xmlns:a16="http://schemas.microsoft.com/office/drawing/2014/main" id="{661DF27E-760E-E348-9BE6-04DFF2131C2F}"/>
                  </a:ext>
                </a:extLst>
              </p:cNvPr>
              <p:cNvSpPr/>
              <p:nvPr/>
            </p:nvSpPr>
            <p:spPr>
              <a:xfrm>
                <a:off x="6744833" y="0"/>
                <a:ext cx="1810951" cy="1801447"/>
              </a:xfrm>
              <a:custGeom>
                <a:avLst/>
                <a:gdLst/>
                <a:ahLst/>
                <a:cxnLst>
                  <a:cxn ang="0">
                    <a:pos x="wd2" y="hd2"/>
                  </a:cxn>
                  <a:cxn ang="5400000">
                    <a:pos x="wd2" y="hd2"/>
                  </a:cxn>
                  <a:cxn ang="10800000">
                    <a:pos x="wd2" y="hd2"/>
                  </a:cxn>
                  <a:cxn ang="16200000">
                    <a:pos x="wd2" y="hd2"/>
                  </a:cxn>
                </a:cxnLst>
                <a:rect l="0" t="0" r="r" b="b"/>
                <a:pathLst>
                  <a:path w="21600" h="21600" extrusionOk="0">
                    <a:moveTo>
                      <a:pt x="10856" y="0"/>
                    </a:moveTo>
                    <a:cubicBezTo>
                      <a:pt x="10838" y="0"/>
                      <a:pt x="10819" y="1"/>
                      <a:pt x="10800" y="2"/>
                    </a:cubicBezTo>
                    <a:cubicBezTo>
                      <a:pt x="10781" y="1"/>
                      <a:pt x="10762" y="0"/>
                      <a:pt x="10743" y="0"/>
                    </a:cubicBezTo>
                    <a:cubicBezTo>
                      <a:pt x="4810" y="0"/>
                      <a:pt x="0" y="4835"/>
                      <a:pt x="0" y="10800"/>
                    </a:cubicBezTo>
                    <a:cubicBezTo>
                      <a:pt x="0" y="16765"/>
                      <a:pt x="4810" y="21600"/>
                      <a:pt x="10743" y="21600"/>
                    </a:cubicBezTo>
                    <a:cubicBezTo>
                      <a:pt x="10762" y="21600"/>
                      <a:pt x="10781" y="21599"/>
                      <a:pt x="10800" y="21598"/>
                    </a:cubicBezTo>
                    <a:cubicBezTo>
                      <a:pt x="10819" y="21599"/>
                      <a:pt x="10838" y="21600"/>
                      <a:pt x="10856" y="21600"/>
                    </a:cubicBezTo>
                    <a:cubicBezTo>
                      <a:pt x="16790" y="21600"/>
                      <a:pt x="21600" y="16765"/>
                      <a:pt x="21600" y="10800"/>
                    </a:cubicBezTo>
                    <a:cubicBezTo>
                      <a:pt x="21600" y="4835"/>
                      <a:pt x="16790" y="0"/>
                      <a:pt x="10856" y="0"/>
                    </a:cubicBezTo>
                    <a:close/>
                  </a:path>
                </a:pathLst>
              </a:custGeom>
              <a:solidFill>
                <a:schemeClr val="accent2"/>
              </a:solidFill>
              <a:ln w="12700" cap="flat">
                <a:noFill/>
                <a:miter lim="400000"/>
              </a:ln>
              <a:effectLst/>
            </p:spPr>
            <p:txBody>
              <a:bodyPr anchor="ctr"/>
              <a:lstStyle/>
              <a:p>
                <a:pPr algn="ctr"/>
                <a:endParaRPr/>
              </a:p>
            </p:txBody>
          </p:sp>
          <p:sp>
            <p:nvSpPr>
              <p:cNvPr id="35" name="ïşľiďê">
                <a:extLst>
                  <a:ext uri="{FF2B5EF4-FFF2-40B4-BE49-F238E27FC236}">
                    <a16:creationId xmlns:a16="http://schemas.microsoft.com/office/drawing/2014/main" id="{183C4782-C72E-B647-B3A8-CC01CF4245C4}"/>
                  </a:ext>
                </a:extLst>
              </p:cNvPr>
              <p:cNvSpPr/>
              <p:nvPr/>
            </p:nvSpPr>
            <p:spPr>
              <a:xfrm>
                <a:off x="6775701" y="2106795"/>
                <a:ext cx="1755815" cy="27070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2"/>
              </a:solidFill>
              <a:ln w="12700" cap="flat">
                <a:noFill/>
                <a:miter lim="400000"/>
              </a:ln>
              <a:effectLst/>
            </p:spPr>
            <p:txBody>
              <a:bodyPr anchor="ctr"/>
              <a:lstStyle/>
              <a:p>
                <a:pPr algn="ctr"/>
                <a:endParaRPr/>
              </a:p>
            </p:txBody>
          </p:sp>
          <p:sp>
            <p:nvSpPr>
              <p:cNvPr id="36" name="î$ḷídé">
                <a:extLst>
                  <a:ext uri="{FF2B5EF4-FFF2-40B4-BE49-F238E27FC236}">
                    <a16:creationId xmlns:a16="http://schemas.microsoft.com/office/drawing/2014/main" id="{4561EF18-E132-8B47-902E-7FAD5102AF45}"/>
                  </a:ext>
                </a:extLst>
              </p:cNvPr>
              <p:cNvSpPr/>
              <p:nvPr/>
            </p:nvSpPr>
            <p:spPr>
              <a:xfrm>
                <a:off x="5224544" y="2106795"/>
                <a:ext cx="2087507" cy="1576733"/>
              </a:xfrm>
              <a:custGeom>
                <a:avLst/>
                <a:gdLst/>
                <a:ahLst/>
                <a:cxnLst>
                  <a:cxn ang="0">
                    <a:pos x="wd2" y="hd2"/>
                  </a:cxn>
                  <a:cxn ang="5400000">
                    <a:pos x="wd2" y="hd2"/>
                  </a:cxn>
                  <a:cxn ang="10800000">
                    <a:pos x="wd2" y="hd2"/>
                  </a:cxn>
                  <a:cxn ang="16200000">
                    <a:pos x="wd2" y="hd2"/>
                  </a:cxn>
                </a:cxnLst>
                <a:rect l="0" t="0" r="r" b="b"/>
                <a:pathLst>
                  <a:path w="21600" h="21600" extrusionOk="0">
                    <a:moveTo>
                      <a:pt x="637" y="21600"/>
                    </a:moveTo>
                    <a:cubicBezTo>
                      <a:pt x="425" y="21600"/>
                      <a:pt x="213" y="21596"/>
                      <a:pt x="0" y="21588"/>
                    </a:cubicBezTo>
                    <a:lnTo>
                      <a:pt x="168" y="13486"/>
                    </a:lnTo>
                    <a:cubicBezTo>
                      <a:pt x="11154" y="13885"/>
                      <a:pt x="15974" y="139"/>
                      <a:pt x="16022" y="0"/>
                    </a:cubicBezTo>
                    <a:lnTo>
                      <a:pt x="21600" y="3340"/>
                    </a:lnTo>
                    <a:cubicBezTo>
                      <a:pt x="21533" y="3534"/>
                      <a:pt x="19936" y="8150"/>
                      <a:pt x="16542" y="12647"/>
                    </a:cubicBezTo>
                    <a:cubicBezTo>
                      <a:pt x="12113" y="18515"/>
                      <a:pt x="6626" y="21600"/>
                      <a:pt x="637" y="21600"/>
                    </a:cubicBezTo>
                    <a:close/>
                  </a:path>
                </a:pathLst>
              </a:custGeom>
              <a:solidFill>
                <a:schemeClr val="accent2"/>
              </a:solidFill>
              <a:ln w="12700" cap="flat">
                <a:noFill/>
                <a:miter lim="400000"/>
              </a:ln>
              <a:effectLst/>
            </p:spPr>
            <p:txBody>
              <a:bodyPr anchor="ctr"/>
              <a:lstStyle/>
              <a:p>
                <a:pPr algn="ctr"/>
                <a:endParaRPr/>
              </a:p>
            </p:txBody>
          </p:sp>
          <p:sp>
            <p:nvSpPr>
              <p:cNvPr id="37" name="íṣlíḍê">
                <a:extLst>
                  <a:ext uri="{FF2B5EF4-FFF2-40B4-BE49-F238E27FC236}">
                    <a16:creationId xmlns:a16="http://schemas.microsoft.com/office/drawing/2014/main" id="{E4677C66-2604-0C4B-BD5D-95B9625F6F13}"/>
                  </a:ext>
                </a:extLst>
              </p:cNvPr>
              <p:cNvSpPr/>
              <p:nvPr/>
            </p:nvSpPr>
            <p:spPr>
              <a:xfrm>
                <a:off x="7995018" y="2114512"/>
                <a:ext cx="2087489" cy="1577758"/>
              </a:xfrm>
              <a:custGeom>
                <a:avLst/>
                <a:gdLst/>
                <a:ahLst/>
                <a:cxnLst>
                  <a:cxn ang="0">
                    <a:pos x="wd2" y="hd2"/>
                  </a:cxn>
                  <a:cxn ang="5400000">
                    <a:pos x="wd2" y="hd2"/>
                  </a:cxn>
                  <a:cxn ang="10800000">
                    <a:pos x="wd2" y="hd2"/>
                  </a:cxn>
                  <a:cxn ang="16200000">
                    <a:pos x="wd2" y="hd2"/>
                  </a:cxn>
                </a:cxnLst>
                <a:rect l="0" t="0" r="r" b="b"/>
                <a:pathLst>
                  <a:path w="21600" h="21600" extrusionOk="0">
                    <a:moveTo>
                      <a:pt x="20963" y="21600"/>
                    </a:moveTo>
                    <a:cubicBezTo>
                      <a:pt x="14974" y="21600"/>
                      <a:pt x="9487" y="18518"/>
                      <a:pt x="5058" y="12653"/>
                    </a:cubicBezTo>
                    <a:cubicBezTo>
                      <a:pt x="1664" y="8159"/>
                      <a:pt x="66" y="3546"/>
                      <a:pt x="0" y="3352"/>
                    </a:cubicBezTo>
                    <a:lnTo>
                      <a:pt x="2789" y="1684"/>
                    </a:lnTo>
                    <a:lnTo>
                      <a:pt x="5573" y="0"/>
                    </a:lnTo>
                    <a:cubicBezTo>
                      <a:pt x="5586" y="36"/>
                      <a:pt x="6865" y="3653"/>
                      <a:pt x="9529" y="7112"/>
                    </a:cubicBezTo>
                    <a:cubicBezTo>
                      <a:pt x="12916" y="11509"/>
                      <a:pt x="16923" y="13655"/>
                      <a:pt x="21432" y="13491"/>
                    </a:cubicBezTo>
                    <a:lnTo>
                      <a:pt x="21600" y="21589"/>
                    </a:lnTo>
                    <a:cubicBezTo>
                      <a:pt x="21387" y="21596"/>
                      <a:pt x="21175" y="21600"/>
                      <a:pt x="20963" y="21600"/>
                    </a:cubicBezTo>
                    <a:close/>
                  </a:path>
                </a:pathLst>
              </a:custGeom>
              <a:solidFill>
                <a:schemeClr val="accent2"/>
              </a:solidFill>
              <a:ln w="12700" cap="flat">
                <a:noFill/>
                <a:miter lim="400000"/>
              </a:ln>
              <a:effectLst/>
            </p:spPr>
            <p:txBody>
              <a:bodyPr anchor="ctr"/>
              <a:lstStyle/>
              <a:p>
                <a:pPr algn="ctr"/>
                <a:endParaRPr/>
              </a:p>
            </p:txBody>
          </p:sp>
          <p:sp>
            <p:nvSpPr>
              <p:cNvPr id="38" name="íSḷiďe">
                <a:extLst>
                  <a:ext uri="{FF2B5EF4-FFF2-40B4-BE49-F238E27FC236}">
                    <a16:creationId xmlns:a16="http://schemas.microsoft.com/office/drawing/2014/main" id="{9424C670-8D23-FF4C-84E9-178DFB52C0C4}"/>
                  </a:ext>
                </a:extLst>
              </p:cNvPr>
              <p:cNvSpPr/>
              <p:nvPr/>
            </p:nvSpPr>
            <p:spPr>
              <a:xfrm>
                <a:off x="4151853" y="2106795"/>
                <a:ext cx="1755852" cy="27070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3"/>
              </a:solidFill>
              <a:ln w="12700" cap="flat">
                <a:noFill/>
                <a:miter lim="400000"/>
              </a:ln>
              <a:effectLst/>
            </p:spPr>
            <p:txBody>
              <a:bodyPr anchor="ctr"/>
              <a:lstStyle/>
              <a:p>
                <a:pPr algn="ctr"/>
                <a:endParaRPr/>
              </a:p>
            </p:txBody>
          </p:sp>
          <p:sp>
            <p:nvSpPr>
              <p:cNvPr id="39" name="íṡḷïḓê">
                <a:extLst>
                  <a:ext uri="{FF2B5EF4-FFF2-40B4-BE49-F238E27FC236}">
                    <a16:creationId xmlns:a16="http://schemas.microsoft.com/office/drawing/2014/main" id="{89ABF671-E425-BD4D-B3AD-0818B2E99BA3}"/>
                  </a:ext>
                </a:extLst>
              </p:cNvPr>
              <p:cNvSpPr/>
              <p:nvPr/>
            </p:nvSpPr>
            <p:spPr>
              <a:xfrm>
                <a:off x="9584762" y="2106795"/>
                <a:ext cx="1755844" cy="2707054"/>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chemeClr val="accent1"/>
              </a:solidFill>
              <a:ln w="12700" cap="flat">
                <a:noFill/>
                <a:miter lim="400000"/>
              </a:ln>
              <a:effectLst/>
            </p:spPr>
            <p:txBody>
              <a:bodyPr anchor="ctr"/>
              <a:lstStyle/>
              <a:p>
                <a:pPr algn="ctr"/>
                <a:endParaRPr/>
              </a:p>
            </p:txBody>
          </p:sp>
        </p:grpSp>
        <p:sp>
          <p:nvSpPr>
            <p:cNvPr id="12" name="i$ļiḓe">
              <a:extLst>
                <a:ext uri="{FF2B5EF4-FFF2-40B4-BE49-F238E27FC236}">
                  <a16:creationId xmlns:a16="http://schemas.microsoft.com/office/drawing/2014/main" id="{9E63331C-5043-D14E-AE63-C7C1E778CCE1}"/>
                </a:ext>
              </a:extLst>
            </p:cNvPr>
            <p:cNvSpPr/>
            <p:nvPr/>
          </p:nvSpPr>
          <p:spPr>
            <a:xfrm>
              <a:off x="1847471" y="4256403"/>
              <a:ext cx="1555583" cy="412183"/>
            </a:xfrm>
            <a:prstGeom prst="roundRect">
              <a:avLst>
                <a:gd name="adj" fmla="val 0"/>
              </a:avLst>
            </a:prstGeom>
            <a:solidFill>
              <a:schemeClr val="accent4"/>
            </a:solidFill>
            <a:ln w="12700">
              <a:miter lim="400000"/>
            </a:ln>
          </p:spPr>
          <p:txBody>
            <a:bodyPr wrap="none" lIns="90000" tIns="46800" rIns="90000" bIns="46800" anchor="ctr">
              <a:normAutofit/>
            </a:bodyPr>
            <a:lstStyle/>
            <a:p>
              <a:pPr algn="ctr"/>
              <a:r>
                <a:rPr lang="zh-CN" altLang="en-US" sz="1600" b="1" dirty="0">
                  <a:solidFill>
                    <a:schemeClr val="bg1"/>
                  </a:solidFill>
                </a:rPr>
                <a:t>合作共赢</a:t>
              </a:r>
            </a:p>
          </p:txBody>
        </p:sp>
        <p:sp>
          <p:nvSpPr>
            <p:cNvPr id="13" name="işlíḋe">
              <a:extLst>
                <a:ext uri="{FF2B5EF4-FFF2-40B4-BE49-F238E27FC236}">
                  <a16:creationId xmlns:a16="http://schemas.microsoft.com/office/drawing/2014/main" id="{7C7685B2-FC98-B340-B132-C27379C7C893}"/>
                </a:ext>
              </a:extLst>
            </p:cNvPr>
            <p:cNvSpPr/>
            <p:nvPr/>
          </p:nvSpPr>
          <p:spPr>
            <a:xfrm>
              <a:off x="4164417" y="4256403"/>
              <a:ext cx="1555582" cy="412183"/>
            </a:xfrm>
            <a:prstGeom prst="roundRect">
              <a:avLst>
                <a:gd name="adj" fmla="val 0"/>
              </a:avLst>
            </a:prstGeom>
            <a:solidFill>
              <a:schemeClr val="accent3"/>
            </a:solidFill>
            <a:ln w="12700">
              <a:miter lim="400000"/>
            </a:ln>
          </p:spPr>
          <p:txBody>
            <a:bodyPr wrap="none" lIns="90000" tIns="46800" rIns="90000" bIns="46800" anchor="ctr">
              <a:normAutofit/>
            </a:bodyPr>
            <a:lstStyle/>
            <a:p>
              <a:pPr algn="ctr"/>
              <a:r>
                <a:rPr lang="zh-CN" altLang="en-US" sz="1600" b="1" dirty="0">
                  <a:solidFill>
                    <a:schemeClr val="bg1"/>
                  </a:solidFill>
                </a:rPr>
                <a:t>全力以赴</a:t>
              </a:r>
            </a:p>
          </p:txBody>
        </p:sp>
        <p:sp>
          <p:nvSpPr>
            <p:cNvPr id="14" name="îśļîďê">
              <a:extLst>
                <a:ext uri="{FF2B5EF4-FFF2-40B4-BE49-F238E27FC236}">
                  <a16:creationId xmlns:a16="http://schemas.microsoft.com/office/drawing/2014/main" id="{B59C4053-EAA1-FB49-93E2-213D04052D79}"/>
                </a:ext>
              </a:extLst>
            </p:cNvPr>
            <p:cNvSpPr/>
            <p:nvPr/>
          </p:nvSpPr>
          <p:spPr>
            <a:xfrm>
              <a:off x="6472002" y="4256403"/>
              <a:ext cx="1555583" cy="412183"/>
            </a:xfrm>
            <a:prstGeom prst="roundRect">
              <a:avLst>
                <a:gd name="adj" fmla="val 0"/>
              </a:avLst>
            </a:prstGeom>
            <a:solidFill>
              <a:schemeClr val="accent2"/>
            </a:solidFill>
            <a:ln w="12700">
              <a:miter lim="400000"/>
            </a:ln>
          </p:spPr>
          <p:txBody>
            <a:bodyPr wrap="none" lIns="90000" tIns="46800" rIns="90000" bIns="46800" anchor="ctr">
              <a:normAutofit/>
            </a:bodyPr>
            <a:lstStyle/>
            <a:p>
              <a:pPr algn="ctr"/>
              <a:r>
                <a:rPr lang="zh-CN" altLang="en-US" sz="1600" b="1" dirty="0">
                  <a:solidFill>
                    <a:schemeClr val="bg1"/>
                  </a:solidFill>
                </a:rPr>
                <a:t>展现风采</a:t>
              </a:r>
            </a:p>
          </p:txBody>
        </p:sp>
        <p:sp>
          <p:nvSpPr>
            <p:cNvPr id="15" name="îŝḷîḍe">
              <a:extLst>
                <a:ext uri="{FF2B5EF4-FFF2-40B4-BE49-F238E27FC236}">
                  <a16:creationId xmlns:a16="http://schemas.microsoft.com/office/drawing/2014/main" id="{2A3FEDA4-ED04-EA4A-B3DF-7ACF9B4DD2AC}"/>
                </a:ext>
              </a:extLst>
            </p:cNvPr>
            <p:cNvSpPr/>
            <p:nvPr/>
          </p:nvSpPr>
          <p:spPr>
            <a:xfrm>
              <a:off x="8788330" y="4256403"/>
              <a:ext cx="1555583" cy="412183"/>
            </a:xfrm>
            <a:prstGeom prst="roundRect">
              <a:avLst>
                <a:gd name="adj" fmla="val 0"/>
              </a:avLst>
            </a:prstGeom>
            <a:solidFill>
              <a:schemeClr val="accent1"/>
            </a:solidFill>
            <a:ln w="12700">
              <a:miter lim="400000"/>
            </a:ln>
          </p:spPr>
          <p:txBody>
            <a:bodyPr wrap="none" lIns="90000" tIns="46800" rIns="90000" bIns="46800" anchor="ctr">
              <a:normAutofit/>
            </a:bodyPr>
            <a:lstStyle/>
            <a:p>
              <a:pPr algn="ctr"/>
              <a:r>
                <a:rPr lang="zh-CN" altLang="en-US" sz="1600" b="1" dirty="0">
                  <a:solidFill>
                    <a:schemeClr val="bg1"/>
                  </a:solidFill>
                </a:rPr>
                <a:t>优势互补</a:t>
              </a:r>
            </a:p>
          </p:txBody>
        </p:sp>
        <p:sp>
          <p:nvSpPr>
            <p:cNvPr id="16" name="iş1îdê">
              <a:extLst>
                <a:ext uri="{FF2B5EF4-FFF2-40B4-BE49-F238E27FC236}">
                  <a16:creationId xmlns:a16="http://schemas.microsoft.com/office/drawing/2014/main" id="{64F0E8C1-B903-104B-86CE-FF3E46A702C5}"/>
                </a:ext>
              </a:extLst>
            </p:cNvPr>
            <p:cNvSpPr/>
            <p:nvPr/>
          </p:nvSpPr>
          <p:spPr bwMode="auto">
            <a:xfrm>
              <a:off x="1566153" y="5211601"/>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endParaRPr lang="zh-CN" altLang="en-US" sz="1100" dirty="0"/>
            </a:p>
          </p:txBody>
        </p:sp>
        <p:sp>
          <p:nvSpPr>
            <p:cNvPr id="17" name="íṣľíḍe">
              <a:extLst>
                <a:ext uri="{FF2B5EF4-FFF2-40B4-BE49-F238E27FC236}">
                  <a16:creationId xmlns:a16="http://schemas.microsoft.com/office/drawing/2014/main" id="{19E46228-53E1-7346-95A6-240FD6663F11}"/>
                </a:ext>
              </a:extLst>
            </p:cNvPr>
            <p:cNvSpPr txBox="1"/>
            <p:nvPr/>
          </p:nvSpPr>
          <p:spPr bwMode="auto">
            <a:xfrm>
              <a:off x="1566153" y="4824003"/>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zh-CN" altLang="en-US" dirty="0"/>
                <a:t>团队彼此帮助、合作</a:t>
              </a:r>
            </a:p>
          </p:txBody>
        </p:sp>
        <p:sp>
          <p:nvSpPr>
            <p:cNvPr id="19" name="íšlïḍe">
              <a:extLst>
                <a:ext uri="{FF2B5EF4-FFF2-40B4-BE49-F238E27FC236}">
                  <a16:creationId xmlns:a16="http://schemas.microsoft.com/office/drawing/2014/main" id="{B02D8759-7EAD-6C43-9E04-8AA5795AB4B9}"/>
                </a:ext>
              </a:extLst>
            </p:cNvPr>
            <p:cNvSpPr txBox="1"/>
            <p:nvPr/>
          </p:nvSpPr>
          <p:spPr bwMode="auto">
            <a:xfrm>
              <a:off x="3858305" y="4730563"/>
              <a:ext cx="2108063" cy="782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kumimoji="1" lang="zh-CN" altLang="en-US" dirty="0"/>
                <a:t>每个人对自己的工作</a:t>
              </a:r>
              <a:endParaRPr kumimoji="1" lang="en-US" altLang="zh-CN" dirty="0"/>
            </a:p>
            <a:p>
              <a:r>
                <a:rPr kumimoji="1" lang="zh-CN" altLang="en-US" dirty="0"/>
                <a:t>尽职尽责</a:t>
              </a:r>
              <a:endParaRPr kumimoji="1" lang="en-US" altLang="zh-CN" dirty="0"/>
            </a:p>
          </p:txBody>
        </p:sp>
        <p:sp>
          <p:nvSpPr>
            <p:cNvPr id="21" name="ïṣ1îḑe">
              <a:extLst>
                <a:ext uri="{FF2B5EF4-FFF2-40B4-BE49-F238E27FC236}">
                  <a16:creationId xmlns:a16="http://schemas.microsoft.com/office/drawing/2014/main" id="{C057EB3B-A739-C240-8B71-3F044A6CE0C1}"/>
                </a:ext>
              </a:extLst>
            </p:cNvPr>
            <p:cNvSpPr txBox="1"/>
            <p:nvPr/>
          </p:nvSpPr>
          <p:spPr bwMode="auto">
            <a:xfrm>
              <a:off x="6195761" y="4824003"/>
              <a:ext cx="2108063" cy="68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r>
                <a:rPr kumimoji="1" lang="zh-CN" altLang="en-US" dirty="0"/>
                <a:t>尽力完成每一次的</a:t>
              </a:r>
              <a:endParaRPr kumimoji="1" lang="en-US" altLang="zh-CN" dirty="0"/>
            </a:p>
            <a:p>
              <a:r>
                <a:rPr kumimoji="1" lang="zh-CN" altLang="en-US" dirty="0"/>
                <a:t>汇报展示 </a:t>
              </a:r>
            </a:p>
          </p:txBody>
        </p:sp>
        <p:sp>
          <p:nvSpPr>
            <p:cNvPr id="23" name="îṡľíḋê">
              <a:extLst>
                <a:ext uri="{FF2B5EF4-FFF2-40B4-BE49-F238E27FC236}">
                  <a16:creationId xmlns:a16="http://schemas.microsoft.com/office/drawing/2014/main" id="{E8C98FF9-D97C-B84E-8FF6-7B6A0459FCE4}"/>
                </a:ext>
              </a:extLst>
            </p:cNvPr>
            <p:cNvSpPr txBox="1"/>
            <p:nvPr/>
          </p:nvSpPr>
          <p:spPr bwMode="auto">
            <a:xfrm>
              <a:off x="8517784" y="4824003"/>
              <a:ext cx="2108063" cy="68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zh-CN" altLang="en-US" sz="1800" dirty="0"/>
                <a:t>三人行必有我师焉，</a:t>
              </a:r>
              <a:endParaRPr lang="en-US" altLang="zh-CN" sz="1800" dirty="0"/>
            </a:p>
            <a:p>
              <a:pPr algn="ctr" eaLnBrk="1" hangingPunct="1">
                <a:lnSpc>
                  <a:spcPct val="100000"/>
                </a:lnSpc>
                <a:spcBef>
                  <a:spcPct val="0"/>
                </a:spcBef>
                <a:buFontTx/>
                <a:buNone/>
              </a:pPr>
              <a:r>
                <a:rPr lang="zh-CN" altLang="en-US" sz="1800" dirty="0"/>
                <a:t>优势互补</a:t>
              </a:r>
              <a:endParaRPr lang="en-US" altLang="zh-CN" sz="1800" dirty="0"/>
            </a:p>
          </p:txBody>
        </p:sp>
      </p:grpSp>
    </p:spTree>
    <p:extLst>
      <p:ext uri="{BB962C8B-B14F-4D97-AF65-F5344CB8AC3E}">
        <p14:creationId xmlns:p14="http://schemas.microsoft.com/office/powerpoint/2010/main" val="682727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CC2659F-0861-674E-B86B-83044C91D096}"/>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C9A25EE6-D8D1-5749-A075-0210A2314E3C}"/>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5" name="标题 4">
            <a:extLst>
              <a:ext uri="{FF2B5EF4-FFF2-40B4-BE49-F238E27FC236}">
                <a16:creationId xmlns:a16="http://schemas.microsoft.com/office/drawing/2014/main" id="{B4232B28-F419-584B-B214-E9119FE93902}"/>
              </a:ext>
            </a:extLst>
          </p:cNvPr>
          <p:cNvSpPr>
            <a:spLocks noGrp="1"/>
          </p:cNvSpPr>
          <p:nvPr>
            <p:ph type="title"/>
          </p:nvPr>
        </p:nvSpPr>
        <p:spPr/>
        <p:txBody>
          <a:bodyPr/>
          <a:lstStyle/>
          <a:p>
            <a:r>
              <a:rPr kumimoji="1" lang="zh-CN" altLang="en-US" dirty="0"/>
              <a:t>最大的收获</a:t>
            </a:r>
          </a:p>
        </p:txBody>
      </p:sp>
      <p:grpSp>
        <p:nvGrpSpPr>
          <p:cNvPr id="98" name="íṧļîḑ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AFF440D-582B-A942-A1A5-688EF3148D11}"/>
              </a:ext>
            </a:extLst>
          </p:cNvPr>
          <p:cNvGrpSpPr>
            <a:grpSpLocks noChangeAspect="1"/>
          </p:cNvGrpSpPr>
          <p:nvPr/>
        </p:nvGrpSpPr>
        <p:grpSpPr>
          <a:xfrm>
            <a:off x="669925" y="1312854"/>
            <a:ext cx="10850563" cy="4830771"/>
            <a:chOff x="669925" y="1312854"/>
            <a:chExt cx="10850563" cy="4830771"/>
          </a:xfrm>
        </p:grpSpPr>
        <p:cxnSp>
          <p:nvCxnSpPr>
            <p:cNvPr id="99" name="iśļîdé">
              <a:extLst>
                <a:ext uri="{FF2B5EF4-FFF2-40B4-BE49-F238E27FC236}">
                  <a16:creationId xmlns:a16="http://schemas.microsoft.com/office/drawing/2014/main" id="{D6886A6D-6B5B-A744-82CA-979BD184D861}"/>
                </a:ext>
              </a:extLst>
            </p:cNvPr>
            <p:cNvCxnSpPr/>
            <p:nvPr/>
          </p:nvCxnSpPr>
          <p:spPr>
            <a:xfrm>
              <a:off x="669925" y="4496786"/>
              <a:ext cx="108505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0" name="ïṡļïḑé">
              <a:extLst>
                <a:ext uri="{FF2B5EF4-FFF2-40B4-BE49-F238E27FC236}">
                  <a16:creationId xmlns:a16="http://schemas.microsoft.com/office/drawing/2014/main" id="{BA3F2663-DA0C-914C-A09F-AF93A6759708}"/>
                </a:ext>
              </a:extLst>
            </p:cNvPr>
            <p:cNvGrpSpPr/>
            <p:nvPr/>
          </p:nvGrpSpPr>
          <p:grpSpPr>
            <a:xfrm>
              <a:off x="2308019" y="3846352"/>
              <a:ext cx="279204" cy="544090"/>
              <a:chOff x="1690688" y="4117602"/>
              <a:chExt cx="279204" cy="544090"/>
            </a:xfrm>
          </p:grpSpPr>
          <p:sp>
            <p:nvSpPr>
              <p:cNvPr id="133" name="i$ḻïḋê">
                <a:extLst>
                  <a:ext uri="{FF2B5EF4-FFF2-40B4-BE49-F238E27FC236}">
                    <a16:creationId xmlns:a16="http://schemas.microsoft.com/office/drawing/2014/main" id="{32460082-04EA-A84A-8C42-676438A704C7}"/>
                  </a:ext>
                </a:extLst>
              </p:cNvPr>
              <p:cNvSpPr/>
              <p:nvPr/>
            </p:nvSpPr>
            <p:spPr bwMode="auto">
              <a:xfrm rot="244850">
                <a:off x="1767847" y="4271124"/>
                <a:ext cx="202045" cy="217954"/>
              </a:xfrm>
              <a:custGeom>
                <a:avLst/>
                <a:gdLst/>
                <a:ahLst/>
                <a:cxnLst/>
                <a:rect l="0" t="0" r="r" b="b"/>
                <a:pathLst>
                  <a:path w="20017" h="21177">
                    <a:moveTo>
                      <a:pt x="687" y="16498"/>
                    </a:moveTo>
                    <a:cubicBezTo>
                      <a:pt x="687" y="16498"/>
                      <a:pt x="86" y="7313"/>
                      <a:pt x="7818" y="5528"/>
                    </a:cubicBezTo>
                    <a:cubicBezTo>
                      <a:pt x="15550" y="3742"/>
                      <a:pt x="16667" y="3061"/>
                      <a:pt x="16667" y="3061"/>
                    </a:cubicBezTo>
                    <a:cubicBezTo>
                      <a:pt x="16667" y="3061"/>
                      <a:pt x="14433" y="6463"/>
                      <a:pt x="13746" y="6803"/>
                    </a:cubicBezTo>
                    <a:cubicBezTo>
                      <a:pt x="13059" y="7143"/>
                      <a:pt x="16323" y="6038"/>
                      <a:pt x="18127" y="2466"/>
                    </a:cubicBezTo>
                    <a:cubicBezTo>
                      <a:pt x="19090" y="560"/>
                      <a:pt x="19244" y="0"/>
                      <a:pt x="19244" y="0"/>
                    </a:cubicBezTo>
                    <a:cubicBezTo>
                      <a:pt x="19244" y="0"/>
                      <a:pt x="21600" y="9199"/>
                      <a:pt x="18087" y="14641"/>
                    </a:cubicBezTo>
                    <a:cubicBezTo>
                      <a:pt x="16257" y="17476"/>
                      <a:pt x="13832" y="19559"/>
                      <a:pt x="8677" y="20580"/>
                    </a:cubicBezTo>
                    <a:cubicBezTo>
                      <a:pt x="3522" y="21600"/>
                      <a:pt x="0" y="21005"/>
                      <a:pt x="0" y="21005"/>
                    </a:cubicBezTo>
                    <a:cubicBezTo>
                      <a:pt x="0" y="21005"/>
                      <a:pt x="515" y="19474"/>
                      <a:pt x="687" y="16498"/>
                    </a:cubicBezTo>
                    <a:close/>
                    <a:moveTo>
                      <a:pt x="687" y="16498"/>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fontScale="55000" lnSpcReduction="20000"/>
              </a:bodyPr>
              <a:lstStyle/>
              <a:p>
                <a:endParaRPr lang="en-US"/>
              </a:p>
            </p:txBody>
          </p:sp>
          <p:sp>
            <p:nvSpPr>
              <p:cNvPr id="134" name="íSļiḓé">
                <a:extLst>
                  <a:ext uri="{FF2B5EF4-FFF2-40B4-BE49-F238E27FC236}">
                    <a16:creationId xmlns:a16="http://schemas.microsoft.com/office/drawing/2014/main" id="{3CEC3FC7-F57E-034E-8086-BD55CF49E715}"/>
                  </a:ext>
                </a:extLst>
              </p:cNvPr>
              <p:cNvSpPr/>
              <p:nvPr/>
            </p:nvSpPr>
            <p:spPr bwMode="auto">
              <a:xfrm>
                <a:off x="1690688" y="4117602"/>
                <a:ext cx="119318" cy="544090"/>
              </a:xfrm>
              <a:custGeom>
                <a:avLst/>
                <a:gdLst>
                  <a:gd name="T0" fmla="+- 0 3503 2960"/>
                  <a:gd name="T1" fmla="*/ T0 w 18640"/>
                  <a:gd name="T2" fmla="*/ 21600 h 21600"/>
                  <a:gd name="T3" fmla="+- 0 21600 2960"/>
                  <a:gd name="T4" fmla="*/ T3 w 18640"/>
                  <a:gd name="T5" fmla="*/ 21600 h 21600"/>
                  <a:gd name="T6" fmla="+- 0 12843 2960"/>
                  <a:gd name="T7" fmla="*/ T6 w 18640"/>
                  <a:gd name="T8" fmla="*/ 11603 h 21600"/>
                  <a:gd name="T9" fmla="+- 0 14595 2960"/>
                  <a:gd name="T10" fmla="*/ T9 w 18640"/>
                  <a:gd name="T11" fmla="*/ 0 h 21600"/>
                  <a:gd name="T12" fmla="+- 0 3503 2960"/>
                  <a:gd name="T13" fmla="*/ T12 w 18640"/>
                  <a:gd name="T14" fmla="*/ 21600 h 21600"/>
                  <a:gd name="T15" fmla="+- 0 3503 2960"/>
                  <a:gd name="T16" fmla="*/ T15 w 18640"/>
                  <a:gd name="T17" fmla="*/ 21600 h 21600"/>
                </a:gdLst>
                <a:ahLst/>
                <a:cxnLst>
                  <a:cxn ang="0">
                    <a:pos x="T1" y="T2"/>
                  </a:cxn>
                  <a:cxn ang="0">
                    <a:pos x="T4" y="T5"/>
                  </a:cxn>
                  <a:cxn ang="0">
                    <a:pos x="T7" y="T8"/>
                  </a:cxn>
                  <a:cxn ang="0">
                    <a:pos x="T10" y="T11"/>
                  </a:cxn>
                  <a:cxn ang="0">
                    <a:pos x="T13" y="T14"/>
                  </a:cxn>
                  <a:cxn ang="0">
                    <a:pos x="T16" y="T17"/>
                  </a:cxn>
                </a:cxnLst>
                <a:rect l="0" t="0" r="r" b="b"/>
                <a:pathLst>
                  <a:path w="18640" h="21600">
                    <a:moveTo>
                      <a:pt x="543" y="21600"/>
                    </a:moveTo>
                    <a:lnTo>
                      <a:pt x="18640" y="21600"/>
                    </a:lnTo>
                    <a:cubicBezTo>
                      <a:pt x="18640" y="21600"/>
                      <a:pt x="8132" y="16959"/>
                      <a:pt x="9883" y="11603"/>
                    </a:cubicBezTo>
                    <a:cubicBezTo>
                      <a:pt x="11635" y="6248"/>
                      <a:pt x="11635" y="0"/>
                      <a:pt x="11635" y="0"/>
                    </a:cubicBezTo>
                    <a:cubicBezTo>
                      <a:pt x="11635" y="0"/>
                      <a:pt x="-2960" y="13031"/>
                      <a:pt x="543" y="21600"/>
                    </a:cubicBezTo>
                    <a:close/>
                    <a:moveTo>
                      <a:pt x="543" y="21600"/>
                    </a:moveTo>
                  </a:path>
                </a:pathLst>
              </a:custGeom>
              <a:solidFill>
                <a:schemeClr val="tx1">
                  <a:lumMod val="65000"/>
                  <a:lumOff val="35000"/>
                </a:schemeClr>
              </a:solidFill>
              <a:ln w="25400" cap="flat">
                <a:noFill/>
                <a:prstDash val="solid"/>
                <a:miter lim="800000"/>
                <a:headEnd type="none" w="med" len="med"/>
                <a:tailEnd type="none" w="med" len="med"/>
              </a:ln>
            </p:spPr>
            <p:txBody>
              <a:bodyPr wrap="square" lIns="91440" tIns="45720" rIns="91440" bIns="45720">
                <a:normAutofit/>
              </a:bodyPr>
              <a:lstStyle/>
              <a:p>
                <a:endParaRPr lang="en-US"/>
              </a:p>
            </p:txBody>
          </p:sp>
        </p:grpSp>
        <p:grpSp>
          <p:nvGrpSpPr>
            <p:cNvPr id="101" name="iṩḷïde">
              <a:extLst>
                <a:ext uri="{FF2B5EF4-FFF2-40B4-BE49-F238E27FC236}">
                  <a16:creationId xmlns:a16="http://schemas.microsoft.com/office/drawing/2014/main" id="{D423EF9D-0A21-E549-8FCA-F7F9401C16C6}"/>
                </a:ext>
              </a:extLst>
            </p:cNvPr>
            <p:cNvGrpSpPr/>
            <p:nvPr/>
          </p:nvGrpSpPr>
          <p:grpSpPr>
            <a:xfrm>
              <a:off x="1250390" y="4846930"/>
              <a:ext cx="2394463" cy="1111889"/>
              <a:chOff x="3579766" y="2417338"/>
              <a:chExt cx="2107807" cy="1111889"/>
            </a:xfrm>
          </p:grpSpPr>
          <p:sp>
            <p:nvSpPr>
              <p:cNvPr id="131" name="ïṧļïḓe">
                <a:extLst>
                  <a:ext uri="{FF2B5EF4-FFF2-40B4-BE49-F238E27FC236}">
                    <a16:creationId xmlns:a16="http://schemas.microsoft.com/office/drawing/2014/main" id="{FAA1A1B5-401B-E347-9E9E-5EB3FD88F5FB}"/>
                  </a:ext>
                </a:extLst>
              </p:cNvPr>
              <p:cNvSpPr/>
              <p:nvPr/>
            </p:nvSpPr>
            <p:spPr bwMode="auto">
              <a:xfrm>
                <a:off x="3579766" y="2804936"/>
                <a:ext cx="2107807"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100" dirty="0"/>
                  <a:t>从课题中收获知识，接触从未接触过的领域，证明自己可以快速习得知识的信息</a:t>
                </a:r>
                <a:endParaRPr lang="en-US" altLang="zh-CN" sz="1100" dirty="0"/>
              </a:p>
            </p:txBody>
          </p:sp>
          <p:sp>
            <p:nvSpPr>
              <p:cNvPr id="132" name="îšḻîḋe">
                <a:extLst>
                  <a:ext uri="{FF2B5EF4-FFF2-40B4-BE49-F238E27FC236}">
                    <a16:creationId xmlns:a16="http://schemas.microsoft.com/office/drawing/2014/main" id="{F79ABEB4-1378-944C-B459-8D4BDD88C291}"/>
                  </a:ext>
                </a:extLst>
              </p:cNvPr>
              <p:cNvSpPr txBox="1"/>
              <p:nvPr/>
            </p:nvSpPr>
            <p:spPr bwMode="auto">
              <a:xfrm>
                <a:off x="3579766" y="2417338"/>
                <a:ext cx="2107807"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i="1" dirty="0"/>
                  <a:t>01.</a:t>
                </a:r>
                <a:r>
                  <a:rPr lang="zh-CN" altLang="en-US" sz="2000" b="1" i="1" dirty="0"/>
                  <a:t> 认知思维的改变</a:t>
                </a:r>
              </a:p>
            </p:txBody>
          </p:sp>
        </p:grpSp>
        <p:grpSp>
          <p:nvGrpSpPr>
            <p:cNvPr id="102" name="ïṣ1ïďé">
              <a:extLst>
                <a:ext uri="{FF2B5EF4-FFF2-40B4-BE49-F238E27FC236}">
                  <a16:creationId xmlns:a16="http://schemas.microsoft.com/office/drawing/2014/main" id="{929E8277-C007-8B4F-9163-AEF6FA9BCDB2}"/>
                </a:ext>
              </a:extLst>
            </p:cNvPr>
            <p:cNvGrpSpPr/>
            <p:nvPr/>
          </p:nvGrpSpPr>
          <p:grpSpPr>
            <a:xfrm>
              <a:off x="8772769" y="1312854"/>
              <a:ext cx="1943219" cy="3077588"/>
              <a:chOff x="7764780" y="1584899"/>
              <a:chExt cx="1943219" cy="3077588"/>
            </a:xfrm>
          </p:grpSpPr>
          <p:sp>
            <p:nvSpPr>
              <p:cNvPr id="117" name="íṩľiḓê">
                <a:extLst>
                  <a:ext uri="{FF2B5EF4-FFF2-40B4-BE49-F238E27FC236}">
                    <a16:creationId xmlns:a16="http://schemas.microsoft.com/office/drawing/2014/main" id="{9397F692-32B9-4144-A59A-41CE099D4A82}"/>
                  </a:ext>
                </a:extLst>
              </p:cNvPr>
              <p:cNvSpPr/>
              <p:nvPr/>
            </p:nvSpPr>
            <p:spPr bwMode="auto">
              <a:xfrm rot="244850">
                <a:off x="8785726" y="2491944"/>
                <a:ext cx="554637" cy="595945"/>
              </a:xfrm>
              <a:custGeom>
                <a:avLst/>
                <a:gdLst/>
                <a:ahLst/>
                <a:cxnLst/>
                <a:rect l="0" t="0" r="r" b="b"/>
                <a:pathLst>
                  <a:path w="20016" h="21176">
                    <a:moveTo>
                      <a:pt x="686" y="16496"/>
                    </a:moveTo>
                    <a:cubicBezTo>
                      <a:pt x="686" y="16496"/>
                      <a:pt x="85" y="7313"/>
                      <a:pt x="7817" y="5526"/>
                    </a:cubicBezTo>
                    <a:cubicBezTo>
                      <a:pt x="15549" y="3740"/>
                      <a:pt x="16666" y="3059"/>
                      <a:pt x="16666" y="3059"/>
                    </a:cubicBezTo>
                    <a:cubicBezTo>
                      <a:pt x="16666" y="3059"/>
                      <a:pt x="14432" y="6461"/>
                      <a:pt x="13745" y="6801"/>
                    </a:cubicBezTo>
                    <a:cubicBezTo>
                      <a:pt x="13057" y="7141"/>
                      <a:pt x="16322" y="6036"/>
                      <a:pt x="18126" y="2464"/>
                    </a:cubicBezTo>
                    <a:cubicBezTo>
                      <a:pt x="19089" y="558"/>
                      <a:pt x="19243" y="-2"/>
                      <a:pt x="19243" y="-2"/>
                    </a:cubicBezTo>
                    <a:cubicBezTo>
                      <a:pt x="19243" y="-2"/>
                      <a:pt x="21598" y="9196"/>
                      <a:pt x="18084" y="14638"/>
                    </a:cubicBezTo>
                    <a:cubicBezTo>
                      <a:pt x="16254" y="17473"/>
                      <a:pt x="13829" y="19556"/>
                      <a:pt x="8675" y="20577"/>
                    </a:cubicBezTo>
                    <a:cubicBezTo>
                      <a:pt x="3520" y="21598"/>
                      <a:pt x="-2" y="21003"/>
                      <a:pt x="-2" y="21003"/>
                    </a:cubicBezTo>
                    <a:cubicBezTo>
                      <a:pt x="-2" y="21003"/>
                      <a:pt x="514" y="19473"/>
                      <a:pt x="686" y="16496"/>
                    </a:cubicBezTo>
                    <a:close/>
                    <a:moveTo>
                      <a:pt x="686"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18" name="ïs1îḑê">
                <a:extLst>
                  <a:ext uri="{FF2B5EF4-FFF2-40B4-BE49-F238E27FC236}">
                    <a16:creationId xmlns:a16="http://schemas.microsoft.com/office/drawing/2014/main" id="{51D37FD2-A611-5444-889E-D2E91943CFE7}"/>
                  </a:ext>
                </a:extLst>
              </p:cNvPr>
              <p:cNvSpPr/>
              <p:nvPr/>
            </p:nvSpPr>
            <p:spPr bwMode="auto">
              <a:xfrm>
                <a:off x="8562916" y="2088548"/>
                <a:ext cx="321483" cy="2573939"/>
              </a:xfrm>
              <a:custGeom>
                <a:avLst/>
                <a:gdLst>
                  <a:gd name="T0" fmla="+- 0 3503 2960"/>
                  <a:gd name="T1" fmla="*/ T0 w 18640"/>
                  <a:gd name="T2" fmla="*/ 21600 h 21600"/>
                  <a:gd name="T3" fmla="+- 0 21600 2960"/>
                  <a:gd name="T4" fmla="*/ T3 w 18640"/>
                  <a:gd name="T5" fmla="*/ 21600 h 21600"/>
                  <a:gd name="T6" fmla="+- 0 12843 2960"/>
                  <a:gd name="T7" fmla="*/ T6 w 18640"/>
                  <a:gd name="T8" fmla="*/ 11603 h 21600"/>
                  <a:gd name="T9" fmla="+- 0 14595 2960"/>
                  <a:gd name="T10" fmla="*/ T9 w 18640"/>
                  <a:gd name="T11" fmla="*/ 0 h 21600"/>
                  <a:gd name="T12" fmla="+- 0 3503 2960"/>
                  <a:gd name="T13" fmla="*/ T12 w 18640"/>
                  <a:gd name="T14" fmla="*/ 21600 h 21600"/>
                  <a:gd name="T15" fmla="+- 0 3503 2960"/>
                  <a:gd name="T16" fmla="*/ T15 w 18640"/>
                  <a:gd name="T17" fmla="*/ 21600 h 21600"/>
                </a:gdLst>
                <a:ahLst/>
                <a:cxnLst>
                  <a:cxn ang="0">
                    <a:pos x="T1" y="T2"/>
                  </a:cxn>
                  <a:cxn ang="0">
                    <a:pos x="T4" y="T5"/>
                  </a:cxn>
                  <a:cxn ang="0">
                    <a:pos x="T7" y="T8"/>
                  </a:cxn>
                  <a:cxn ang="0">
                    <a:pos x="T10" y="T11"/>
                  </a:cxn>
                  <a:cxn ang="0">
                    <a:pos x="T13" y="T14"/>
                  </a:cxn>
                  <a:cxn ang="0">
                    <a:pos x="T16" y="T17"/>
                  </a:cxn>
                </a:cxnLst>
                <a:rect l="0" t="0" r="r" b="b"/>
                <a:pathLst>
                  <a:path w="18640" h="21600">
                    <a:moveTo>
                      <a:pt x="543" y="21600"/>
                    </a:moveTo>
                    <a:lnTo>
                      <a:pt x="18640" y="21600"/>
                    </a:lnTo>
                    <a:cubicBezTo>
                      <a:pt x="18640" y="21600"/>
                      <a:pt x="8132" y="16959"/>
                      <a:pt x="9883" y="11603"/>
                    </a:cubicBezTo>
                    <a:cubicBezTo>
                      <a:pt x="11635" y="6248"/>
                      <a:pt x="11635" y="0"/>
                      <a:pt x="11635" y="0"/>
                    </a:cubicBezTo>
                    <a:cubicBezTo>
                      <a:pt x="11635" y="0"/>
                      <a:pt x="-2960" y="13031"/>
                      <a:pt x="543" y="21600"/>
                    </a:cubicBezTo>
                    <a:close/>
                    <a:moveTo>
                      <a:pt x="543" y="21600"/>
                    </a:moveTo>
                  </a:path>
                </a:pathLst>
              </a:custGeom>
              <a:solidFill>
                <a:schemeClr val="tx1">
                  <a:lumMod val="65000"/>
                  <a:lumOff val="35000"/>
                </a:schemeClr>
              </a:solidFill>
              <a:ln w="25400" cap="flat">
                <a:noFill/>
                <a:prstDash val="solid"/>
                <a:miter lim="800000"/>
                <a:headEnd type="none" w="med" len="med"/>
                <a:tailEnd type="none" w="med" len="med"/>
              </a:ln>
            </p:spPr>
            <p:txBody>
              <a:bodyPr wrap="square" lIns="91440" tIns="45720" rIns="91440" bIns="45720">
                <a:normAutofit/>
              </a:bodyPr>
              <a:lstStyle/>
              <a:p>
                <a:endParaRPr lang="en-US"/>
              </a:p>
            </p:txBody>
          </p:sp>
          <p:sp>
            <p:nvSpPr>
              <p:cNvPr id="119" name="îṩľïďê">
                <a:extLst>
                  <a:ext uri="{FF2B5EF4-FFF2-40B4-BE49-F238E27FC236}">
                    <a16:creationId xmlns:a16="http://schemas.microsoft.com/office/drawing/2014/main" id="{CE753CF8-E3CC-BC42-B807-F9A78528F358}"/>
                  </a:ext>
                </a:extLst>
              </p:cNvPr>
              <p:cNvSpPr/>
              <p:nvPr/>
            </p:nvSpPr>
            <p:spPr bwMode="auto">
              <a:xfrm rot="21384648">
                <a:off x="8310664" y="2090935"/>
                <a:ext cx="389917" cy="417718"/>
              </a:xfrm>
              <a:custGeom>
                <a:avLst/>
                <a:gdLst/>
                <a:ahLst/>
                <a:cxnLst/>
                <a:rect l="0" t="0" r="r" b="b"/>
                <a:pathLst>
                  <a:path w="20013" h="21171">
                    <a:moveTo>
                      <a:pt x="19332" y="16500"/>
                    </a:moveTo>
                    <a:cubicBezTo>
                      <a:pt x="19332" y="16500"/>
                      <a:pt x="19930" y="7319"/>
                      <a:pt x="12198" y="5531"/>
                    </a:cubicBezTo>
                    <a:cubicBezTo>
                      <a:pt x="4467" y="3742"/>
                      <a:pt x="3351" y="3062"/>
                      <a:pt x="3351" y="3062"/>
                    </a:cubicBezTo>
                    <a:cubicBezTo>
                      <a:pt x="3351" y="3062"/>
                      <a:pt x="5585" y="6463"/>
                      <a:pt x="6272" y="6803"/>
                    </a:cubicBezTo>
                    <a:cubicBezTo>
                      <a:pt x="6960" y="7144"/>
                      <a:pt x="3695" y="6037"/>
                      <a:pt x="1890" y="2466"/>
                    </a:cubicBezTo>
                    <a:cubicBezTo>
                      <a:pt x="927" y="560"/>
                      <a:pt x="773" y="0"/>
                      <a:pt x="773" y="0"/>
                    </a:cubicBezTo>
                    <a:cubicBezTo>
                      <a:pt x="773" y="0"/>
                      <a:pt x="-1579" y="9195"/>
                      <a:pt x="1936" y="14638"/>
                    </a:cubicBezTo>
                    <a:cubicBezTo>
                      <a:pt x="3767" y="17472"/>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0" name="ïSḷiḋe">
                <a:extLst>
                  <a:ext uri="{FF2B5EF4-FFF2-40B4-BE49-F238E27FC236}">
                    <a16:creationId xmlns:a16="http://schemas.microsoft.com/office/drawing/2014/main" id="{0327FAA1-0EDA-C743-8FAF-4338C9D4F992}"/>
                  </a:ext>
                </a:extLst>
              </p:cNvPr>
              <p:cNvSpPr/>
              <p:nvPr/>
            </p:nvSpPr>
            <p:spPr bwMode="auto">
              <a:xfrm rot="1545011">
                <a:off x="8939305" y="3136423"/>
                <a:ext cx="768694" cy="825093"/>
              </a:xfrm>
              <a:custGeom>
                <a:avLst/>
                <a:gdLst/>
                <a:ahLst/>
                <a:cxnLst/>
                <a:rect l="0" t="0" r="r" b="b"/>
                <a:pathLst>
                  <a:path w="20016" h="21176">
                    <a:moveTo>
                      <a:pt x="686" y="16496"/>
                    </a:moveTo>
                    <a:cubicBezTo>
                      <a:pt x="686" y="16496"/>
                      <a:pt x="85" y="7313"/>
                      <a:pt x="7817" y="5526"/>
                    </a:cubicBezTo>
                    <a:cubicBezTo>
                      <a:pt x="15549" y="3740"/>
                      <a:pt x="16666" y="3059"/>
                      <a:pt x="16666" y="3059"/>
                    </a:cubicBezTo>
                    <a:cubicBezTo>
                      <a:pt x="16666" y="3059"/>
                      <a:pt x="14432" y="6461"/>
                      <a:pt x="13744" y="6801"/>
                    </a:cubicBezTo>
                    <a:cubicBezTo>
                      <a:pt x="13057" y="7141"/>
                      <a:pt x="16322" y="6036"/>
                      <a:pt x="18126" y="2464"/>
                    </a:cubicBezTo>
                    <a:cubicBezTo>
                      <a:pt x="19089" y="558"/>
                      <a:pt x="19243" y="-2"/>
                      <a:pt x="19243" y="-2"/>
                    </a:cubicBezTo>
                    <a:cubicBezTo>
                      <a:pt x="19243" y="-2"/>
                      <a:pt x="21598" y="9196"/>
                      <a:pt x="18084" y="14639"/>
                    </a:cubicBezTo>
                    <a:cubicBezTo>
                      <a:pt x="16254" y="17473"/>
                      <a:pt x="13829" y="19556"/>
                      <a:pt x="8675" y="20577"/>
                    </a:cubicBezTo>
                    <a:cubicBezTo>
                      <a:pt x="3520" y="21598"/>
                      <a:pt x="-2" y="21003"/>
                      <a:pt x="-2" y="21003"/>
                    </a:cubicBezTo>
                    <a:cubicBezTo>
                      <a:pt x="-2" y="21003"/>
                      <a:pt x="514" y="19472"/>
                      <a:pt x="686" y="16496"/>
                    </a:cubicBezTo>
                    <a:close/>
                    <a:moveTo>
                      <a:pt x="686"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1" name="îṣliḋê">
                <a:extLst>
                  <a:ext uri="{FF2B5EF4-FFF2-40B4-BE49-F238E27FC236}">
                    <a16:creationId xmlns:a16="http://schemas.microsoft.com/office/drawing/2014/main" id="{AA92C466-9D42-6743-A5A9-5E19A6831C23}"/>
                  </a:ext>
                </a:extLst>
              </p:cNvPr>
              <p:cNvSpPr/>
              <p:nvPr/>
            </p:nvSpPr>
            <p:spPr bwMode="auto">
              <a:xfrm rot="21363658">
                <a:off x="8164246" y="2908071"/>
                <a:ext cx="436070" cy="472618"/>
              </a:xfrm>
              <a:custGeom>
                <a:avLst/>
                <a:gdLst/>
                <a:ahLst/>
                <a:cxnLst/>
                <a:rect l="0" t="0" r="r" b="b"/>
                <a:pathLst>
                  <a:path w="20020" h="21181">
                    <a:moveTo>
                      <a:pt x="19329" y="16496"/>
                    </a:moveTo>
                    <a:cubicBezTo>
                      <a:pt x="19329" y="16496"/>
                      <a:pt x="19932" y="7310"/>
                      <a:pt x="12200" y="5526"/>
                    </a:cubicBezTo>
                    <a:cubicBezTo>
                      <a:pt x="4467" y="3742"/>
                      <a:pt x="3350" y="3061"/>
                      <a:pt x="3350" y="3061"/>
                    </a:cubicBezTo>
                    <a:cubicBezTo>
                      <a:pt x="3350" y="3061"/>
                      <a:pt x="5583" y="6463"/>
                      <a:pt x="6271" y="6803"/>
                    </a:cubicBezTo>
                    <a:cubicBezTo>
                      <a:pt x="6958" y="7143"/>
                      <a:pt x="3693" y="6038"/>
                      <a:pt x="1890" y="2466"/>
                    </a:cubicBezTo>
                    <a:cubicBezTo>
                      <a:pt x="927" y="560"/>
                      <a:pt x="773" y="0"/>
                      <a:pt x="773" y="0"/>
                    </a:cubicBezTo>
                    <a:cubicBezTo>
                      <a:pt x="773" y="0"/>
                      <a:pt x="-1585" y="9201"/>
                      <a:pt x="1928" y="14643"/>
                    </a:cubicBezTo>
                    <a:cubicBezTo>
                      <a:pt x="3757" y="17478"/>
                      <a:pt x="6182" y="19561"/>
                      <a:pt x="11337" y="20581"/>
                    </a:cubicBezTo>
                    <a:cubicBezTo>
                      <a:pt x="16492" y="21600"/>
                      <a:pt x="20015" y="21004"/>
                      <a:pt x="20015" y="21004"/>
                    </a:cubicBezTo>
                    <a:cubicBezTo>
                      <a:pt x="20015" y="21004"/>
                      <a:pt x="19500" y="19473"/>
                      <a:pt x="19329" y="16496"/>
                    </a:cubicBezTo>
                    <a:close/>
                    <a:moveTo>
                      <a:pt x="19329"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2" name="îṡļïdê">
                <a:extLst>
                  <a:ext uri="{FF2B5EF4-FFF2-40B4-BE49-F238E27FC236}">
                    <a16:creationId xmlns:a16="http://schemas.microsoft.com/office/drawing/2014/main" id="{B7A020E7-8C6E-DD4D-A7D3-94DF3EB641F6}"/>
                  </a:ext>
                </a:extLst>
              </p:cNvPr>
              <p:cNvSpPr/>
              <p:nvPr/>
            </p:nvSpPr>
            <p:spPr bwMode="auto">
              <a:xfrm rot="19966861">
                <a:off x="7836397" y="3472985"/>
                <a:ext cx="601586" cy="643684"/>
              </a:xfrm>
              <a:custGeom>
                <a:avLst/>
                <a:gdLst/>
                <a:ahLst/>
                <a:cxnLst/>
                <a:rect l="0" t="0" r="r" b="b"/>
                <a:pathLst>
                  <a:path w="20013" h="21172">
                    <a:moveTo>
                      <a:pt x="19332" y="16500"/>
                    </a:moveTo>
                    <a:cubicBezTo>
                      <a:pt x="19332" y="16500"/>
                      <a:pt x="19930" y="7319"/>
                      <a:pt x="12199" y="5530"/>
                    </a:cubicBezTo>
                    <a:cubicBezTo>
                      <a:pt x="4468" y="3742"/>
                      <a:pt x="3351" y="3062"/>
                      <a:pt x="3351" y="3062"/>
                    </a:cubicBezTo>
                    <a:cubicBezTo>
                      <a:pt x="3351" y="3062"/>
                      <a:pt x="5585" y="6463"/>
                      <a:pt x="6273" y="6803"/>
                    </a:cubicBezTo>
                    <a:cubicBezTo>
                      <a:pt x="6960" y="7144"/>
                      <a:pt x="3695" y="6037"/>
                      <a:pt x="1890" y="2466"/>
                    </a:cubicBezTo>
                    <a:cubicBezTo>
                      <a:pt x="927" y="560"/>
                      <a:pt x="773" y="0"/>
                      <a:pt x="773" y="0"/>
                    </a:cubicBezTo>
                    <a:cubicBezTo>
                      <a:pt x="773" y="0"/>
                      <a:pt x="-1579" y="9195"/>
                      <a:pt x="1936" y="14638"/>
                    </a:cubicBezTo>
                    <a:cubicBezTo>
                      <a:pt x="3766" y="17473"/>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3" name="ïşlíďê">
                <a:extLst>
                  <a:ext uri="{FF2B5EF4-FFF2-40B4-BE49-F238E27FC236}">
                    <a16:creationId xmlns:a16="http://schemas.microsoft.com/office/drawing/2014/main" id="{55CCCB89-F48A-6244-AA70-ADB335A892B4}"/>
                  </a:ext>
                </a:extLst>
              </p:cNvPr>
              <p:cNvSpPr/>
              <p:nvPr/>
            </p:nvSpPr>
            <p:spPr bwMode="auto">
              <a:xfrm rot="20335419">
                <a:off x="8468222" y="4161225"/>
                <a:ext cx="83554" cy="498079"/>
              </a:xfrm>
              <a:custGeom>
                <a:avLst/>
                <a:gdLst/>
                <a:ahLst/>
                <a:cxnLst/>
                <a:rect l="0" t="0" r="r" b="b"/>
                <a:pathLst>
                  <a:path w="18639" h="21600">
                    <a:moveTo>
                      <a:pt x="18093" y="21600"/>
                    </a:moveTo>
                    <a:lnTo>
                      <a:pt x="-3" y="21600"/>
                    </a:lnTo>
                    <a:cubicBezTo>
                      <a:pt x="-3" y="21600"/>
                      <a:pt x="10505" y="16959"/>
                      <a:pt x="8755" y="11603"/>
                    </a:cubicBezTo>
                    <a:cubicBezTo>
                      <a:pt x="7004" y="6248"/>
                      <a:pt x="7005" y="0"/>
                      <a:pt x="7005" y="0"/>
                    </a:cubicBezTo>
                    <a:cubicBezTo>
                      <a:pt x="7005" y="0"/>
                      <a:pt x="21597" y="13031"/>
                      <a:pt x="18093" y="21600"/>
                    </a:cubicBezTo>
                    <a:close/>
                    <a:moveTo>
                      <a:pt x="18093" y="21600"/>
                    </a:moveTo>
                  </a:path>
                </a:pathLst>
              </a:custGeom>
              <a:solidFill>
                <a:schemeClr val="tx1">
                  <a:lumMod val="65000"/>
                  <a:lumOff val="35000"/>
                </a:schemeClr>
              </a:solidFill>
              <a:ln w="25400" cap="flat">
                <a:noFill/>
                <a:prstDash val="solid"/>
                <a:miter lim="800000"/>
                <a:headEnd type="none" w="med" len="med"/>
                <a:tailEnd type="none" w="med" len="med"/>
              </a:ln>
            </p:spPr>
            <p:txBody>
              <a:bodyPr wrap="square" lIns="91440" tIns="45720" rIns="91440" bIns="45720">
                <a:normAutofit/>
              </a:bodyPr>
              <a:lstStyle/>
              <a:p>
                <a:endParaRPr lang="en-US"/>
              </a:p>
            </p:txBody>
          </p:sp>
          <p:sp>
            <p:nvSpPr>
              <p:cNvPr id="124" name="íṡľîḑè">
                <a:extLst>
                  <a:ext uri="{FF2B5EF4-FFF2-40B4-BE49-F238E27FC236}">
                    <a16:creationId xmlns:a16="http://schemas.microsoft.com/office/drawing/2014/main" id="{01C050A9-1A36-434E-8E9B-8B6A65848424}"/>
                  </a:ext>
                </a:extLst>
              </p:cNvPr>
              <p:cNvSpPr/>
              <p:nvPr/>
            </p:nvSpPr>
            <p:spPr bwMode="auto">
              <a:xfrm rot="20335419">
                <a:off x="8550184" y="2723479"/>
                <a:ext cx="82758" cy="498875"/>
              </a:xfrm>
              <a:custGeom>
                <a:avLst/>
                <a:gdLst/>
                <a:ahLst/>
                <a:cxnLst/>
                <a:rect l="0" t="0" r="r" b="b"/>
                <a:pathLst>
                  <a:path w="18639" h="21600">
                    <a:moveTo>
                      <a:pt x="18093" y="21600"/>
                    </a:moveTo>
                    <a:lnTo>
                      <a:pt x="-3" y="21600"/>
                    </a:lnTo>
                    <a:cubicBezTo>
                      <a:pt x="-3" y="21600"/>
                      <a:pt x="10505" y="16959"/>
                      <a:pt x="8755" y="11603"/>
                    </a:cubicBezTo>
                    <a:cubicBezTo>
                      <a:pt x="7004" y="6248"/>
                      <a:pt x="7005" y="0"/>
                      <a:pt x="7005" y="0"/>
                    </a:cubicBezTo>
                    <a:cubicBezTo>
                      <a:pt x="7005" y="0"/>
                      <a:pt x="21597" y="13031"/>
                      <a:pt x="18093" y="21600"/>
                    </a:cubicBezTo>
                    <a:close/>
                    <a:moveTo>
                      <a:pt x="18093" y="21600"/>
                    </a:moveTo>
                  </a:path>
                </a:pathLst>
              </a:custGeom>
              <a:solidFill>
                <a:schemeClr val="tx1">
                  <a:lumMod val="65000"/>
                  <a:lumOff val="35000"/>
                </a:schemeClr>
              </a:solidFill>
              <a:ln w="25400" cap="flat">
                <a:noFill/>
                <a:prstDash val="solid"/>
                <a:miter lim="800000"/>
                <a:headEnd type="none" w="med" len="med"/>
                <a:tailEnd type="none" w="med" len="med"/>
              </a:ln>
            </p:spPr>
            <p:txBody>
              <a:bodyPr wrap="square" lIns="91440" tIns="45720" rIns="91440" bIns="45720">
                <a:normAutofit/>
              </a:bodyPr>
              <a:lstStyle/>
              <a:p>
                <a:endParaRPr lang="en-US"/>
              </a:p>
            </p:txBody>
          </p:sp>
          <p:sp>
            <p:nvSpPr>
              <p:cNvPr id="125" name="íšļiḋe">
                <a:extLst>
                  <a:ext uri="{FF2B5EF4-FFF2-40B4-BE49-F238E27FC236}">
                    <a16:creationId xmlns:a16="http://schemas.microsoft.com/office/drawing/2014/main" id="{9AF31CCE-D4AB-9B4A-8DD9-A0C9825213B2}"/>
                  </a:ext>
                </a:extLst>
              </p:cNvPr>
              <p:cNvSpPr/>
              <p:nvPr/>
            </p:nvSpPr>
            <p:spPr bwMode="auto">
              <a:xfrm rot="21384648">
                <a:off x="8013849" y="2327244"/>
                <a:ext cx="390713" cy="417718"/>
              </a:xfrm>
              <a:custGeom>
                <a:avLst/>
                <a:gdLst/>
                <a:ahLst/>
                <a:cxnLst/>
                <a:rect l="0" t="0" r="r" b="b"/>
                <a:pathLst>
                  <a:path w="20013" h="21171">
                    <a:moveTo>
                      <a:pt x="19332" y="16500"/>
                    </a:moveTo>
                    <a:cubicBezTo>
                      <a:pt x="19332" y="16500"/>
                      <a:pt x="19930" y="7319"/>
                      <a:pt x="12198" y="5531"/>
                    </a:cubicBezTo>
                    <a:cubicBezTo>
                      <a:pt x="4467" y="3742"/>
                      <a:pt x="3351" y="3062"/>
                      <a:pt x="3351" y="3062"/>
                    </a:cubicBezTo>
                    <a:cubicBezTo>
                      <a:pt x="3351" y="3062"/>
                      <a:pt x="5585" y="6463"/>
                      <a:pt x="6272" y="6803"/>
                    </a:cubicBezTo>
                    <a:cubicBezTo>
                      <a:pt x="6960" y="7144"/>
                      <a:pt x="3695" y="6037"/>
                      <a:pt x="1890" y="2466"/>
                    </a:cubicBezTo>
                    <a:cubicBezTo>
                      <a:pt x="927" y="560"/>
                      <a:pt x="773" y="0"/>
                      <a:pt x="773" y="0"/>
                    </a:cubicBezTo>
                    <a:cubicBezTo>
                      <a:pt x="773" y="0"/>
                      <a:pt x="-1579" y="9195"/>
                      <a:pt x="1936" y="14638"/>
                    </a:cubicBezTo>
                    <a:cubicBezTo>
                      <a:pt x="3767" y="17472"/>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6" name="îŝ1idê">
                <a:extLst>
                  <a:ext uri="{FF2B5EF4-FFF2-40B4-BE49-F238E27FC236}">
                    <a16:creationId xmlns:a16="http://schemas.microsoft.com/office/drawing/2014/main" id="{ECC43209-C28D-4A4E-9C6C-CC67898E5ABA}"/>
                  </a:ext>
                </a:extLst>
              </p:cNvPr>
              <p:cNvSpPr/>
              <p:nvPr/>
            </p:nvSpPr>
            <p:spPr bwMode="auto">
              <a:xfrm rot="20191339">
                <a:off x="7847538" y="3173024"/>
                <a:ext cx="390713" cy="418514"/>
              </a:xfrm>
              <a:custGeom>
                <a:avLst/>
                <a:gdLst/>
                <a:ahLst/>
                <a:cxnLst/>
                <a:rect l="0" t="0" r="r" b="b"/>
                <a:pathLst>
                  <a:path w="20013" h="21171">
                    <a:moveTo>
                      <a:pt x="19332" y="16500"/>
                    </a:moveTo>
                    <a:cubicBezTo>
                      <a:pt x="19332" y="16500"/>
                      <a:pt x="19930" y="7319"/>
                      <a:pt x="12199" y="5530"/>
                    </a:cubicBezTo>
                    <a:cubicBezTo>
                      <a:pt x="4468" y="3742"/>
                      <a:pt x="3351" y="3062"/>
                      <a:pt x="3351" y="3062"/>
                    </a:cubicBezTo>
                    <a:cubicBezTo>
                      <a:pt x="3351" y="3062"/>
                      <a:pt x="5585" y="6463"/>
                      <a:pt x="6273" y="6803"/>
                    </a:cubicBezTo>
                    <a:cubicBezTo>
                      <a:pt x="6960" y="7144"/>
                      <a:pt x="3695" y="6037"/>
                      <a:pt x="1890" y="2466"/>
                    </a:cubicBezTo>
                    <a:cubicBezTo>
                      <a:pt x="927" y="560"/>
                      <a:pt x="773" y="0"/>
                      <a:pt x="773" y="0"/>
                    </a:cubicBezTo>
                    <a:cubicBezTo>
                      <a:pt x="773" y="0"/>
                      <a:pt x="-1579" y="9195"/>
                      <a:pt x="1936" y="14638"/>
                    </a:cubicBezTo>
                    <a:cubicBezTo>
                      <a:pt x="3766" y="17473"/>
                      <a:pt x="6192" y="19556"/>
                      <a:pt x="11346" y="20578"/>
                    </a:cubicBezTo>
                    <a:cubicBezTo>
                      <a:pt x="16500" y="21600"/>
                      <a:pt x="20021" y="21006"/>
                      <a:pt x="20021" y="21006"/>
                    </a:cubicBezTo>
                    <a:cubicBezTo>
                      <a:pt x="20021" y="21006"/>
                      <a:pt x="19505" y="19476"/>
                      <a:pt x="19332" y="16500"/>
                    </a:cubicBezTo>
                    <a:close/>
                    <a:moveTo>
                      <a:pt x="19332"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7" name="ïš1íḍè">
                <a:extLst>
                  <a:ext uri="{FF2B5EF4-FFF2-40B4-BE49-F238E27FC236}">
                    <a16:creationId xmlns:a16="http://schemas.microsoft.com/office/drawing/2014/main" id="{BD7BD096-4E02-714E-9EE2-6F9E8D9B7D56}"/>
                  </a:ext>
                </a:extLst>
              </p:cNvPr>
              <p:cNvSpPr/>
              <p:nvPr/>
            </p:nvSpPr>
            <p:spPr bwMode="auto">
              <a:xfrm rot="436043">
                <a:off x="9295801" y="2835666"/>
                <a:ext cx="390713" cy="417718"/>
              </a:xfrm>
              <a:custGeom>
                <a:avLst/>
                <a:gdLst/>
                <a:ahLst/>
                <a:cxnLst/>
                <a:rect l="0" t="0" r="r" b="b"/>
                <a:pathLst>
                  <a:path w="20022" h="21184">
                    <a:moveTo>
                      <a:pt x="695" y="16503"/>
                    </a:moveTo>
                    <a:cubicBezTo>
                      <a:pt x="695" y="16503"/>
                      <a:pt x="89" y="7316"/>
                      <a:pt x="7822" y="5533"/>
                    </a:cubicBezTo>
                    <a:cubicBezTo>
                      <a:pt x="15555" y="3749"/>
                      <a:pt x="16672" y="3069"/>
                      <a:pt x="16672" y="3069"/>
                    </a:cubicBezTo>
                    <a:cubicBezTo>
                      <a:pt x="16672" y="3069"/>
                      <a:pt x="14439" y="6471"/>
                      <a:pt x="13752" y="6811"/>
                    </a:cubicBezTo>
                    <a:cubicBezTo>
                      <a:pt x="13065" y="7151"/>
                      <a:pt x="16330" y="6046"/>
                      <a:pt x="18133" y="2474"/>
                    </a:cubicBezTo>
                    <a:cubicBezTo>
                      <a:pt x="19095" y="568"/>
                      <a:pt x="19249" y="8"/>
                      <a:pt x="19249" y="8"/>
                    </a:cubicBezTo>
                    <a:cubicBezTo>
                      <a:pt x="19249" y="8"/>
                      <a:pt x="21609" y="9211"/>
                      <a:pt x="18097" y="14653"/>
                    </a:cubicBezTo>
                    <a:cubicBezTo>
                      <a:pt x="16268" y="17488"/>
                      <a:pt x="13843" y="19571"/>
                      <a:pt x="8688" y="20589"/>
                    </a:cubicBezTo>
                    <a:cubicBezTo>
                      <a:pt x="3532" y="21608"/>
                      <a:pt x="9" y="21011"/>
                      <a:pt x="9" y="21011"/>
                    </a:cubicBezTo>
                    <a:cubicBezTo>
                      <a:pt x="9" y="21011"/>
                      <a:pt x="524" y="19480"/>
                      <a:pt x="695" y="16503"/>
                    </a:cubicBezTo>
                    <a:close/>
                    <a:moveTo>
                      <a:pt x="695" y="16503"/>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8" name="ïşḻiďé">
                <a:extLst>
                  <a:ext uri="{FF2B5EF4-FFF2-40B4-BE49-F238E27FC236}">
                    <a16:creationId xmlns:a16="http://schemas.microsoft.com/office/drawing/2014/main" id="{881D7A7A-7371-6645-81A7-D7D5891CFF9D}"/>
                  </a:ext>
                </a:extLst>
              </p:cNvPr>
              <p:cNvSpPr/>
              <p:nvPr/>
            </p:nvSpPr>
            <p:spPr bwMode="auto">
              <a:xfrm rot="21384648">
                <a:off x="8865301" y="2067861"/>
                <a:ext cx="389917" cy="417718"/>
              </a:xfrm>
              <a:custGeom>
                <a:avLst/>
                <a:gdLst/>
                <a:ahLst/>
                <a:cxnLst/>
                <a:rect l="0" t="0" r="r" b="b"/>
                <a:pathLst>
                  <a:path w="20022" h="21183">
                    <a:moveTo>
                      <a:pt x="695" y="16503"/>
                    </a:moveTo>
                    <a:cubicBezTo>
                      <a:pt x="695" y="16503"/>
                      <a:pt x="89" y="7316"/>
                      <a:pt x="7822" y="5533"/>
                    </a:cubicBezTo>
                    <a:cubicBezTo>
                      <a:pt x="15555" y="3749"/>
                      <a:pt x="16672" y="3069"/>
                      <a:pt x="16672" y="3069"/>
                    </a:cubicBezTo>
                    <a:cubicBezTo>
                      <a:pt x="16672" y="3069"/>
                      <a:pt x="14439" y="6471"/>
                      <a:pt x="13752" y="6811"/>
                    </a:cubicBezTo>
                    <a:cubicBezTo>
                      <a:pt x="13065" y="7151"/>
                      <a:pt x="16330" y="6046"/>
                      <a:pt x="18133" y="2474"/>
                    </a:cubicBezTo>
                    <a:cubicBezTo>
                      <a:pt x="19095" y="568"/>
                      <a:pt x="19249" y="8"/>
                      <a:pt x="19249" y="8"/>
                    </a:cubicBezTo>
                    <a:cubicBezTo>
                      <a:pt x="19249" y="8"/>
                      <a:pt x="21609" y="9210"/>
                      <a:pt x="18097" y="14653"/>
                    </a:cubicBezTo>
                    <a:cubicBezTo>
                      <a:pt x="16268" y="17488"/>
                      <a:pt x="13843" y="19571"/>
                      <a:pt x="8688" y="20589"/>
                    </a:cubicBezTo>
                    <a:cubicBezTo>
                      <a:pt x="3532" y="21608"/>
                      <a:pt x="9" y="21011"/>
                      <a:pt x="9" y="21011"/>
                    </a:cubicBezTo>
                    <a:cubicBezTo>
                      <a:pt x="9" y="21011"/>
                      <a:pt x="524" y="19480"/>
                      <a:pt x="695" y="16503"/>
                    </a:cubicBezTo>
                    <a:close/>
                    <a:moveTo>
                      <a:pt x="695" y="16503"/>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29" name="ïṡļiḋe">
                <a:extLst>
                  <a:ext uri="{FF2B5EF4-FFF2-40B4-BE49-F238E27FC236}">
                    <a16:creationId xmlns:a16="http://schemas.microsoft.com/office/drawing/2014/main" id="{66315D0D-404B-F848-BF73-5BFE1B57927E}"/>
                  </a:ext>
                </a:extLst>
              </p:cNvPr>
              <p:cNvSpPr/>
              <p:nvPr/>
            </p:nvSpPr>
            <p:spPr bwMode="auto">
              <a:xfrm rot="19593566">
                <a:off x="8579627" y="1584899"/>
                <a:ext cx="390713" cy="417718"/>
              </a:xfrm>
              <a:custGeom>
                <a:avLst/>
                <a:gdLst/>
                <a:ahLst/>
                <a:cxnLst/>
                <a:rect l="0" t="0" r="r" b="b"/>
                <a:pathLst>
                  <a:path w="20021" h="21183">
                    <a:moveTo>
                      <a:pt x="694" y="16502"/>
                    </a:moveTo>
                    <a:cubicBezTo>
                      <a:pt x="694" y="16502"/>
                      <a:pt x="89" y="7315"/>
                      <a:pt x="7822" y="5532"/>
                    </a:cubicBezTo>
                    <a:cubicBezTo>
                      <a:pt x="15555" y="3748"/>
                      <a:pt x="16672" y="3068"/>
                      <a:pt x="16672" y="3068"/>
                    </a:cubicBezTo>
                    <a:cubicBezTo>
                      <a:pt x="16672" y="3068"/>
                      <a:pt x="14439" y="6470"/>
                      <a:pt x="13751" y="6810"/>
                    </a:cubicBezTo>
                    <a:cubicBezTo>
                      <a:pt x="13064" y="7150"/>
                      <a:pt x="16329" y="6045"/>
                      <a:pt x="18132" y="2473"/>
                    </a:cubicBezTo>
                    <a:cubicBezTo>
                      <a:pt x="19094" y="567"/>
                      <a:pt x="19248" y="7"/>
                      <a:pt x="19248" y="7"/>
                    </a:cubicBezTo>
                    <a:cubicBezTo>
                      <a:pt x="19248" y="7"/>
                      <a:pt x="21608" y="9209"/>
                      <a:pt x="18096" y="14652"/>
                    </a:cubicBezTo>
                    <a:cubicBezTo>
                      <a:pt x="16267" y="17487"/>
                      <a:pt x="13842" y="19569"/>
                      <a:pt x="8687" y="20588"/>
                    </a:cubicBezTo>
                    <a:cubicBezTo>
                      <a:pt x="3531" y="21607"/>
                      <a:pt x="8" y="21010"/>
                      <a:pt x="8" y="21010"/>
                    </a:cubicBezTo>
                    <a:cubicBezTo>
                      <a:pt x="8" y="21010"/>
                      <a:pt x="523" y="19479"/>
                      <a:pt x="694" y="16502"/>
                    </a:cubicBezTo>
                    <a:close/>
                    <a:moveTo>
                      <a:pt x="694" y="16502"/>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30" name="iṧļiḑè">
                <a:extLst>
                  <a:ext uri="{FF2B5EF4-FFF2-40B4-BE49-F238E27FC236}">
                    <a16:creationId xmlns:a16="http://schemas.microsoft.com/office/drawing/2014/main" id="{32A6FC98-DE79-5642-8996-4E7730FE7CA7}"/>
                  </a:ext>
                </a:extLst>
              </p:cNvPr>
              <p:cNvSpPr/>
              <p:nvPr/>
            </p:nvSpPr>
            <p:spPr bwMode="auto">
              <a:xfrm rot="706930">
                <a:off x="7764780" y="2633570"/>
                <a:ext cx="390713" cy="417718"/>
              </a:xfrm>
              <a:custGeom>
                <a:avLst/>
                <a:gdLst/>
                <a:ahLst/>
                <a:cxnLst/>
                <a:rect l="0" t="0" r="r" b="b"/>
                <a:pathLst>
                  <a:path w="20013" h="21171">
                    <a:moveTo>
                      <a:pt x="19333" y="16500"/>
                    </a:moveTo>
                    <a:cubicBezTo>
                      <a:pt x="19333" y="16500"/>
                      <a:pt x="19930" y="7319"/>
                      <a:pt x="12199" y="5531"/>
                    </a:cubicBezTo>
                    <a:cubicBezTo>
                      <a:pt x="4468" y="3742"/>
                      <a:pt x="3351" y="3062"/>
                      <a:pt x="3351" y="3062"/>
                    </a:cubicBezTo>
                    <a:cubicBezTo>
                      <a:pt x="3351" y="3062"/>
                      <a:pt x="5586" y="6463"/>
                      <a:pt x="6273" y="6803"/>
                    </a:cubicBezTo>
                    <a:cubicBezTo>
                      <a:pt x="6961" y="7144"/>
                      <a:pt x="3696" y="6037"/>
                      <a:pt x="1891" y="2466"/>
                    </a:cubicBezTo>
                    <a:cubicBezTo>
                      <a:pt x="928" y="560"/>
                      <a:pt x="773" y="0"/>
                      <a:pt x="773" y="0"/>
                    </a:cubicBezTo>
                    <a:cubicBezTo>
                      <a:pt x="773" y="0"/>
                      <a:pt x="-1578" y="9195"/>
                      <a:pt x="1937" y="14637"/>
                    </a:cubicBezTo>
                    <a:cubicBezTo>
                      <a:pt x="3768" y="17472"/>
                      <a:pt x="6193" y="19555"/>
                      <a:pt x="11347" y="20578"/>
                    </a:cubicBezTo>
                    <a:cubicBezTo>
                      <a:pt x="16501" y="21600"/>
                      <a:pt x="20022" y="21006"/>
                      <a:pt x="20022" y="21006"/>
                    </a:cubicBezTo>
                    <a:cubicBezTo>
                      <a:pt x="20022" y="21006"/>
                      <a:pt x="19506" y="19476"/>
                      <a:pt x="19333" y="16500"/>
                    </a:cubicBezTo>
                    <a:close/>
                    <a:moveTo>
                      <a:pt x="19333" y="16500"/>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grpSp>
        <p:grpSp>
          <p:nvGrpSpPr>
            <p:cNvPr id="103" name="is1íḋè">
              <a:extLst>
                <a:ext uri="{FF2B5EF4-FFF2-40B4-BE49-F238E27FC236}">
                  <a16:creationId xmlns:a16="http://schemas.microsoft.com/office/drawing/2014/main" id="{B6AEA765-CC89-DF47-96A3-B1EDB4CFDFE7}"/>
                </a:ext>
              </a:extLst>
            </p:cNvPr>
            <p:cNvGrpSpPr/>
            <p:nvPr/>
          </p:nvGrpSpPr>
          <p:grpSpPr>
            <a:xfrm>
              <a:off x="8547147" y="4846930"/>
              <a:ext cx="2670350" cy="1111889"/>
              <a:chOff x="3579766" y="2417338"/>
              <a:chExt cx="2350666" cy="1111889"/>
            </a:xfrm>
          </p:grpSpPr>
          <p:sp>
            <p:nvSpPr>
              <p:cNvPr id="115" name="íṣ1îḍé">
                <a:extLst>
                  <a:ext uri="{FF2B5EF4-FFF2-40B4-BE49-F238E27FC236}">
                    <a16:creationId xmlns:a16="http://schemas.microsoft.com/office/drawing/2014/main" id="{55FFA2F2-271C-F34F-9C47-2FA03EB7934E}"/>
                  </a:ext>
                </a:extLst>
              </p:cNvPr>
              <p:cNvSpPr/>
              <p:nvPr/>
            </p:nvSpPr>
            <p:spPr bwMode="auto">
              <a:xfrm>
                <a:off x="3579766" y="2804936"/>
                <a:ext cx="2107807"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a:t>通过</a:t>
                </a:r>
                <a:r>
                  <a:rPr lang="en-US" altLang="zh-CN" sz="1100" dirty="0"/>
                  <a:t>3</a:t>
                </a:r>
                <a:r>
                  <a:rPr lang="zh-CN" altLang="en-US" sz="1100" dirty="0"/>
                  <a:t>个月的时间慢慢把思维从本科生的思维、工程化的思维转变成了现在研究性的思维</a:t>
                </a:r>
              </a:p>
            </p:txBody>
          </p:sp>
          <p:sp>
            <p:nvSpPr>
              <p:cNvPr id="116" name="îŝļíḍè">
                <a:extLst>
                  <a:ext uri="{FF2B5EF4-FFF2-40B4-BE49-F238E27FC236}">
                    <a16:creationId xmlns:a16="http://schemas.microsoft.com/office/drawing/2014/main" id="{5C93E664-F1DC-D94D-9368-D2AD163F1547}"/>
                  </a:ext>
                </a:extLst>
              </p:cNvPr>
              <p:cNvSpPr txBox="1"/>
              <p:nvPr/>
            </p:nvSpPr>
            <p:spPr bwMode="auto">
              <a:xfrm>
                <a:off x="3579766" y="2417338"/>
                <a:ext cx="2350666"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i="1" dirty="0"/>
                  <a:t>03.</a:t>
                </a:r>
                <a:r>
                  <a:rPr lang="zh-CN" altLang="en-US" sz="2000" b="1" i="1" dirty="0"/>
                  <a:t>研究性思维的养成</a:t>
                </a:r>
                <a:endParaRPr lang="en-US" altLang="zh-CN" sz="2000" b="1" i="1" dirty="0"/>
              </a:p>
            </p:txBody>
          </p:sp>
        </p:grpSp>
        <p:grpSp>
          <p:nvGrpSpPr>
            <p:cNvPr id="104" name="îś1íḓê">
              <a:extLst>
                <a:ext uri="{FF2B5EF4-FFF2-40B4-BE49-F238E27FC236}">
                  <a16:creationId xmlns:a16="http://schemas.microsoft.com/office/drawing/2014/main" id="{F1F7BAFC-4EFD-074C-9BA4-98567C053DFB}"/>
                </a:ext>
              </a:extLst>
            </p:cNvPr>
            <p:cNvGrpSpPr/>
            <p:nvPr/>
          </p:nvGrpSpPr>
          <p:grpSpPr>
            <a:xfrm>
              <a:off x="5464820" y="2572038"/>
              <a:ext cx="1262360" cy="1818404"/>
              <a:chOff x="4751599" y="2830484"/>
              <a:chExt cx="1262360" cy="1818404"/>
            </a:xfrm>
          </p:grpSpPr>
          <p:sp>
            <p:nvSpPr>
              <p:cNvPr id="110" name="ïšḷiďe">
                <a:extLst>
                  <a:ext uri="{FF2B5EF4-FFF2-40B4-BE49-F238E27FC236}">
                    <a16:creationId xmlns:a16="http://schemas.microsoft.com/office/drawing/2014/main" id="{89AB4868-F437-054D-A96A-9891EC9EECD1}"/>
                  </a:ext>
                </a:extLst>
              </p:cNvPr>
              <p:cNvSpPr/>
              <p:nvPr/>
            </p:nvSpPr>
            <p:spPr bwMode="auto">
              <a:xfrm rot="244850">
                <a:off x="5335704" y="3169347"/>
                <a:ext cx="420256" cy="451817"/>
              </a:xfrm>
              <a:custGeom>
                <a:avLst/>
                <a:gdLst/>
                <a:ahLst/>
                <a:cxnLst/>
                <a:rect l="0" t="0" r="r" b="b"/>
                <a:pathLst>
                  <a:path w="20015" h="21175">
                    <a:moveTo>
                      <a:pt x="685" y="16496"/>
                    </a:moveTo>
                    <a:cubicBezTo>
                      <a:pt x="685" y="16496"/>
                      <a:pt x="85" y="7313"/>
                      <a:pt x="7817" y="5526"/>
                    </a:cubicBezTo>
                    <a:cubicBezTo>
                      <a:pt x="15548" y="3739"/>
                      <a:pt x="16665" y="3058"/>
                      <a:pt x="16665" y="3058"/>
                    </a:cubicBezTo>
                    <a:cubicBezTo>
                      <a:pt x="16665" y="3058"/>
                      <a:pt x="14431" y="6460"/>
                      <a:pt x="13744" y="6800"/>
                    </a:cubicBezTo>
                    <a:cubicBezTo>
                      <a:pt x="13057" y="7140"/>
                      <a:pt x="16321" y="6035"/>
                      <a:pt x="18126" y="2463"/>
                    </a:cubicBezTo>
                    <a:cubicBezTo>
                      <a:pt x="19089" y="557"/>
                      <a:pt x="19243" y="-3"/>
                      <a:pt x="19243" y="-3"/>
                    </a:cubicBezTo>
                    <a:cubicBezTo>
                      <a:pt x="19243" y="-3"/>
                      <a:pt x="21597" y="9194"/>
                      <a:pt x="18083" y="14637"/>
                    </a:cubicBezTo>
                    <a:cubicBezTo>
                      <a:pt x="16253" y="17472"/>
                      <a:pt x="13828" y="19555"/>
                      <a:pt x="8673" y="20576"/>
                    </a:cubicBezTo>
                    <a:cubicBezTo>
                      <a:pt x="3519" y="21597"/>
                      <a:pt x="-3" y="21002"/>
                      <a:pt x="-3" y="21002"/>
                    </a:cubicBezTo>
                    <a:cubicBezTo>
                      <a:pt x="-3" y="21002"/>
                      <a:pt x="513" y="19472"/>
                      <a:pt x="685" y="16496"/>
                    </a:cubicBezTo>
                    <a:close/>
                    <a:moveTo>
                      <a:pt x="685"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11" name="íSļíḋe">
                <a:extLst>
                  <a:ext uri="{FF2B5EF4-FFF2-40B4-BE49-F238E27FC236}">
                    <a16:creationId xmlns:a16="http://schemas.microsoft.com/office/drawing/2014/main" id="{6BB1CADB-3121-ED49-AF92-BBB96247EC11}"/>
                  </a:ext>
                </a:extLst>
              </p:cNvPr>
              <p:cNvSpPr/>
              <p:nvPr/>
            </p:nvSpPr>
            <p:spPr bwMode="auto">
              <a:xfrm>
                <a:off x="5165373" y="3132756"/>
                <a:ext cx="245945" cy="1516132"/>
              </a:xfrm>
              <a:custGeom>
                <a:avLst/>
                <a:gdLst>
                  <a:gd name="T0" fmla="+- 0 3503 2960"/>
                  <a:gd name="T1" fmla="*/ T0 w 18640"/>
                  <a:gd name="T2" fmla="*/ 21600 h 21600"/>
                  <a:gd name="T3" fmla="+- 0 21600 2960"/>
                  <a:gd name="T4" fmla="*/ T3 w 18640"/>
                  <a:gd name="T5" fmla="*/ 21600 h 21600"/>
                  <a:gd name="T6" fmla="+- 0 12843 2960"/>
                  <a:gd name="T7" fmla="*/ T6 w 18640"/>
                  <a:gd name="T8" fmla="*/ 11603 h 21600"/>
                  <a:gd name="T9" fmla="+- 0 14595 2960"/>
                  <a:gd name="T10" fmla="*/ T9 w 18640"/>
                  <a:gd name="T11" fmla="*/ 0 h 21600"/>
                  <a:gd name="T12" fmla="+- 0 3503 2960"/>
                  <a:gd name="T13" fmla="*/ T12 w 18640"/>
                  <a:gd name="T14" fmla="*/ 21600 h 21600"/>
                  <a:gd name="T15" fmla="+- 0 3503 2960"/>
                  <a:gd name="T16" fmla="*/ T15 w 18640"/>
                  <a:gd name="T17" fmla="*/ 21600 h 21600"/>
                </a:gdLst>
                <a:ahLst/>
                <a:cxnLst>
                  <a:cxn ang="0">
                    <a:pos x="T1" y="T2"/>
                  </a:cxn>
                  <a:cxn ang="0">
                    <a:pos x="T4" y="T5"/>
                  </a:cxn>
                  <a:cxn ang="0">
                    <a:pos x="T7" y="T8"/>
                  </a:cxn>
                  <a:cxn ang="0">
                    <a:pos x="T10" y="T11"/>
                  </a:cxn>
                  <a:cxn ang="0">
                    <a:pos x="T13" y="T14"/>
                  </a:cxn>
                  <a:cxn ang="0">
                    <a:pos x="T16" y="T17"/>
                  </a:cxn>
                </a:cxnLst>
                <a:rect l="0" t="0" r="r" b="b"/>
                <a:pathLst>
                  <a:path w="18640" h="21600">
                    <a:moveTo>
                      <a:pt x="543" y="21600"/>
                    </a:moveTo>
                    <a:lnTo>
                      <a:pt x="18640" y="21600"/>
                    </a:lnTo>
                    <a:cubicBezTo>
                      <a:pt x="18640" y="21600"/>
                      <a:pt x="8132" y="16959"/>
                      <a:pt x="9883" y="11603"/>
                    </a:cubicBezTo>
                    <a:cubicBezTo>
                      <a:pt x="11635" y="6248"/>
                      <a:pt x="11635" y="0"/>
                      <a:pt x="11635" y="0"/>
                    </a:cubicBezTo>
                    <a:cubicBezTo>
                      <a:pt x="11635" y="0"/>
                      <a:pt x="-2960" y="13031"/>
                      <a:pt x="543" y="21600"/>
                    </a:cubicBezTo>
                    <a:close/>
                    <a:moveTo>
                      <a:pt x="543" y="21600"/>
                    </a:moveTo>
                  </a:path>
                </a:pathLst>
              </a:custGeom>
              <a:solidFill>
                <a:schemeClr val="tx1">
                  <a:lumMod val="65000"/>
                  <a:lumOff val="35000"/>
                </a:schemeClr>
              </a:solidFill>
              <a:ln w="25400" cap="flat">
                <a:noFill/>
                <a:prstDash val="solid"/>
                <a:miter lim="800000"/>
                <a:headEnd type="none" w="med" len="med"/>
                <a:tailEnd type="none" w="med" len="med"/>
              </a:ln>
            </p:spPr>
            <p:txBody>
              <a:bodyPr wrap="square" lIns="91440" tIns="45720" rIns="91440" bIns="45720">
                <a:normAutofit/>
              </a:bodyPr>
              <a:lstStyle/>
              <a:p>
                <a:endParaRPr lang="en-US"/>
              </a:p>
            </p:txBody>
          </p:sp>
          <p:sp>
            <p:nvSpPr>
              <p:cNvPr id="112" name="íṣ1idè">
                <a:extLst>
                  <a:ext uri="{FF2B5EF4-FFF2-40B4-BE49-F238E27FC236}">
                    <a16:creationId xmlns:a16="http://schemas.microsoft.com/office/drawing/2014/main" id="{FCBBF003-5214-C14B-9E5C-E76C662B79C7}"/>
                  </a:ext>
                </a:extLst>
              </p:cNvPr>
              <p:cNvSpPr/>
              <p:nvPr/>
            </p:nvSpPr>
            <p:spPr bwMode="auto">
              <a:xfrm rot="1207515">
                <a:off x="5085780" y="2830484"/>
                <a:ext cx="295293" cy="316590"/>
              </a:xfrm>
              <a:custGeom>
                <a:avLst/>
                <a:gdLst/>
                <a:ahLst/>
                <a:cxnLst/>
                <a:rect l="0" t="0" r="r" b="b"/>
                <a:pathLst>
                  <a:path w="20015" h="21174">
                    <a:moveTo>
                      <a:pt x="19331" y="16499"/>
                    </a:moveTo>
                    <a:cubicBezTo>
                      <a:pt x="19331" y="16499"/>
                      <a:pt x="19930" y="7316"/>
                      <a:pt x="12199" y="5529"/>
                    </a:cubicBezTo>
                    <a:cubicBezTo>
                      <a:pt x="4467" y="3742"/>
                      <a:pt x="3350" y="3061"/>
                      <a:pt x="3350" y="3061"/>
                    </a:cubicBezTo>
                    <a:cubicBezTo>
                      <a:pt x="3350" y="3061"/>
                      <a:pt x="5585" y="6463"/>
                      <a:pt x="6272" y="6803"/>
                    </a:cubicBezTo>
                    <a:cubicBezTo>
                      <a:pt x="6959" y="7143"/>
                      <a:pt x="3695" y="6038"/>
                      <a:pt x="1890" y="2466"/>
                    </a:cubicBezTo>
                    <a:cubicBezTo>
                      <a:pt x="927" y="560"/>
                      <a:pt x="773" y="0"/>
                      <a:pt x="773" y="0"/>
                    </a:cubicBezTo>
                    <a:cubicBezTo>
                      <a:pt x="773" y="0"/>
                      <a:pt x="-1581" y="9197"/>
                      <a:pt x="1933" y="14640"/>
                    </a:cubicBezTo>
                    <a:cubicBezTo>
                      <a:pt x="3763" y="17474"/>
                      <a:pt x="6188" y="19557"/>
                      <a:pt x="11343" y="20579"/>
                    </a:cubicBezTo>
                    <a:cubicBezTo>
                      <a:pt x="16497" y="21600"/>
                      <a:pt x="20019" y="21005"/>
                      <a:pt x="20019" y="21005"/>
                    </a:cubicBezTo>
                    <a:cubicBezTo>
                      <a:pt x="20019" y="21005"/>
                      <a:pt x="19503" y="19475"/>
                      <a:pt x="19331" y="16499"/>
                    </a:cubicBezTo>
                    <a:close/>
                    <a:moveTo>
                      <a:pt x="19331" y="16499"/>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fontScale="92500" lnSpcReduction="20000"/>
              </a:bodyPr>
              <a:lstStyle/>
              <a:p>
                <a:endParaRPr lang="en-US"/>
              </a:p>
            </p:txBody>
          </p:sp>
          <p:sp>
            <p:nvSpPr>
              <p:cNvPr id="113" name="išlîďe">
                <a:extLst>
                  <a:ext uri="{FF2B5EF4-FFF2-40B4-BE49-F238E27FC236}">
                    <a16:creationId xmlns:a16="http://schemas.microsoft.com/office/drawing/2014/main" id="{F66B3ED4-996B-2F40-AE34-C66004E43B8A}"/>
                  </a:ext>
                </a:extLst>
              </p:cNvPr>
              <p:cNvSpPr/>
              <p:nvPr/>
            </p:nvSpPr>
            <p:spPr bwMode="auto">
              <a:xfrm rot="244850">
                <a:off x="5312736" y="3601352"/>
                <a:ext cx="701223" cy="752498"/>
              </a:xfrm>
              <a:custGeom>
                <a:avLst/>
                <a:gdLst/>
                <a:ahLst/>
                <a:cxnLst/>
                <a:rect l="0" t="0" r="r" b="b"/>
                <a:pathLst>
                  <a:path w="20015" h="21175">
                    <a:moveTo>
                      <a:pt x="685" y="16496"/>
                    </a:moveTo>
                    <a:cubicBezTo>
                      <a:pt x="685" y="16496"/>
                      <a:pt x="85" y="7313"/>
                      <a:pt x="7817" y="5526"/>
                    </a:cubicBezTo>
                    <a:cubicBezTo>
                      <a:pt x="15548" y="3739"/>
                      <a:pt x="16665" y="3058"/>
                      <a:pt x="16665" y="3058"/>
                    </a:cubicBezTo>
                    <a:cubicBezTo>
                      <a:pt x="16665" y="3058"/>
                      <a:pt x="14431" y="6460"/>
                      <a:pt x="13744" y="6800"/>
                    </a:cubicBezTo>
                    <a:cubicBezTo>
                      <a:pt x="13057" y="7140"/>
                      <a:pt x="16321" y="6035"/>
                      <a:pt x="18126" y="2463"/>
                    </a:cubicBezTo>
                    <a:cubicBezTo>
                      <a:pt x="19089" y="557"/>
                      <a:pt x="19243" y="-3"/>
                      <a:pt x="19243" y="-3"/>
                    </a:cubicBezTo>
                    <a:cubicBezTo>
                      <a:pt x="19243" y="-3"/>
                      <a:pt x="21597" y="9194"/>
                      <a:pt x="18083" y="14637"/>
                    </a:cubicBezTo>
                    <a:cubicBezTo>
                      <a:pt x="16253" y="17472"/>
                      <a:pt x="13828" y="19555"/>
                      <a:pt x="8673" y="20576"/>
                    </a:cubicBezTo>
                    <a:cubicBezTo>
                      <a:pt x="3519" y="21597"/>
                      <a:pt x="-3" y="21002"/>
                      <a:pt x="-3" y="21002"/>
                    </a:cubicBezTo>
                    <a:cubicBezTo>
                      <a:pt x="-3" y="21002"/>
                      <a:pt x="513" y="19472"/>
                      <a:pt x="685" y="16496"/>
                    </a:cubicBezTo>
                    <a:close/>
                    <a:moveTo>
                      <a:pt x="685" y="16496"/>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sp>
            <p:nvSpPr>
              <p:cNvPr id="114" name="îṧlîḍè">
                <a:extLst>
                  <a:ext uri="{FF2B5EF4-FFF2-40B4-BE49-F238E27FC236}">
                    <a16:creationId xmlns:a16="http://schemas.microsoft.com/office/drawing/2014/main" id="{077617BD-FE64-4143-A30F-3C42C5744C25}"/>
                  </a:ext>
                </a:extLst>
              </p:cNvPr>
              <p:cNvSpPr/>
              <p:nvPr/>
            </p:nvSpPr>
            <p:spPr bwMode="auto">
              <a:xfrm rot="21363658">
                <a:off x="4751599" y="3383398"/>
                <a:ext cx="421052" cy="451817"/>
              </a:xfrm>
              <a:custGeom>
                <a:avLst/>
                <a:gdLst/>
                <a:ahLst/>
                <a:cxnLst/>
                <a:rect l="0" t="0" r="r" b="b"/>
                <a:pathLst>
                  <a:path w="20019" h="21180">
                    <a:moveTo>
                      <a:pt x="19328" y="16497"/>
                    </a:moveTo>
                    <a:cubicBezTo>
                      <a:pt x="19328" y="16497"/>
                      <a:pt x="19931" y="7311"/>
                      <a:pt x="12199" y="5526"/>
                    </a:cubicBezTo>
                    <a:cubicBezTo>
                      <a:pt x="4467" y="3742"/>
                      <a:pt x="3350" y="3061"/>
                      <a:pt x="3350" y="3061"/>
                    </a:cubicBezTo>
                    <a:cubicBezTo>
                      <a:pt x="3350" y="3061"/>
                      <a:pt x="5583" y="6463"/>
                      <a:pt x="6270" y="6803"/>
                    </a:cubicBezTo>
                    <a:cubicBezTo>
                      <a:pt x="6958" y="7143"/>
                      <a:pt x="3693" y="6038"/>
                      <a:pt x="1889" y="2466"/>
                    </a:cubicBezTo>
                    <a:cubicBezTo>
                      <a:pt x="927" y="560"/>
                      <a:pt x="773" y="0"/>
                      <a:pt x="773" y="0"/>
                    </a:cubicBezTo>
                    <a:cubicBezTo>
                      <a:pt x="773" y="0"/>
                      <a:pt x="-1585" y="9200"/>
                      <a:pt x="1928" y="14643"/>
                    </a:cubicBezTo>
                    <a:cubicBezTo>
                      <a:pt x="3757" y="17478"/>
                      <a:pt x="6182" y="19561"/>
                      <a:pt x="11337" y="20580"/>
                    </a:cubicBezTo>
                    <a:cubicBezTo>
                      <a:pt x="16492" y="21600"/>
                      <a:pt x="20015" y="21004"/>
                      <a:pt x="20015" y="21004"/>
                    </a:cubicBezTo>
                    <a:cubicBezTo>
                      <a:pt x="20015" y="21004"/>
                      <a:pt x="19500" y="19473"/>
                      <a:pt x="19328" y="16497"/>
                    </a:cubicBezTo>
                    <a:close/>
                    <a:moveTo>
                      <a:pt x="19328" y="16497"/>
                    </a:moveTo>
                  </a:path>
                </a:pathLst>
              </a:custGeom>
              <a:solidFill>
                <a:srgbClr val="19C38F"/>
              </a:solidFill>
              <a:ln w="25400" cap="flat">
                <a:solidFill>
                  <a:schemeClr val="tx1">
                    <a:alpha val="0"/>
                  </a:schemeClr>
                </a:solidFill>
                <a:prstDash val="solid"/>
                <a:miter lim="800000"/>
                <a:headEnd type="none" w="med" len="med"/>
                <a:tailEnd type="none" w="med" len="med"/>
              </a:ln>
            </p:spPr>
            <p:txBody>
              <a:bodyPr wrap="square" lIns="91440" tIns="45720" rIns="91440" bIns="45720">
                <a:normAutofit/>
              </a:bodyPr>
              <a:lstStyle/>
              <a:p>
                <a:endParaRPr lang="en-US"/>
              </a:p>
            </p:txBody>
          </p:sp>
        </p:grpSp>
        <p:grpSp>
          <p:nvGrpSpPr>
            <p:cNvPr id="105" name="îṩľíďê">
              <a:extLst>
                <a:ext uri="{FF2B5EF4-FFF2-40B4-BE49-F238E27FC236}">
                  <a16:creationId xmlns:a16="http://schemas.microsoft.com/office/drawing/2014/main" id="{36AE5336-8EE8-AE49-85DF-DA60E6C23C50}"/>
                </a:ext>
              </a:extLst>
            </p:cNvPr>
            <p:cNvGrpSpPr/>
            <p:nvPr/>
          </p:nvGrpSpPr>
          <p:grpSpPr>
            <a:xfrm>
              <a:off x="4898769" y="4846930"/>
              <a:ext cx="2394463" cy="1111889"/>
              <a:chOff x="3579766" y="2417338"/>
              <a:chExt cx="2107807" cy="1111889"/>
            </a:xfrm>
          </p:grpSpPr>
          <p:sp>
            <p:nvSpPr>
              <p:cNvPr id="108" name="iṧliḋé">
                <a:extLst>
                  <a:ext uri="{FF2B5EF4-FFF2-40B4-BE49-F238E27FC236}">
                    <a16:creationId xmlns:a16="http://schemas.microsoft.com/office/drawing/2014/main" id="{BCB5B723-331C-E744-8530-C30E162246EE}"/>
                  </a:ext>
                </a:extLst>
              </p:cNvPr>
              <p:cNvSpPr/>
              <p:nvPr/>
            </p:nvSpPr>
            <p:spPr bwMode="auto">
              <a:xfrm>
                <a:off x="3579766" y="2804936"/>
                <a:ext cx="2107807"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zh-CN" altLang="en-US" sz="1100" dirty="0"/>
                  <a:t>收获了对课题相关知识的检索能力，以及研究能力</a:t>
                </a:r>
              </a:p>
            </p:txBody>
          </p:sp>
          <p:sp>
            <p:nvSpPr>
              <p:cNvPr id="109" name="ïšḻïḋè">
                <a:extLst>
                  <a:ext uri="{FF2B5EF4-FFF2-40B4-BE49-F238E27FC236}">
                    <a16:creationId xmlns:a16="http://schemas.microsoft.com/office/drawing/2014/main" id="{3E6D6EB8-8117-F745-8701-358321F4E85E}"/>
                  </a:ext>
                </a:extLst>
              </p:cNvPr>
              <p:cNvSpPr txBox="1"/>
              <p:nvPr/>
            </p:nvSpPr>
            <p:spPr bwMode="auto">
              <a:xfrm>
                <a:off x="3579766" y="2417338"/>
                <a:ext cx="2107807"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spcBef>
                    <a:spcPct val="0"/>
                  </a:spcBef>
                </a:pPr>
                <a:r>
                  <a:rPr lang="en-US" altLang="zh-CN" sz="2000" b="1" i="1" dirty="0"/>
                  <a:t>02.</a:t>
                </a:r>
                <a:r>
                  <a:rPr lang="zh-CN" altLang="en-US" sz="2000" b="1" i="1" dirty="0"/>
                  <a:t>学习方法的习得</a:t>
                </a:r>
                <a:endParaRPr lang="en-US" altLang="zh-CN" sz="2000" b="1" i="1" dirty="0"/>
              </a:p>
            </p:txBody>
          </p:sp>
        </p:grpSp>
        <p:cxnSp>
          <p:nvCxnSpPr>
            <p:cNvPr id="106" name="iṥḻïḓé">
              <a:extLst>
                <a:ext uri="{FF2B5EF4-FFF2-40B4-BE49-F238E27FC236}">
                  <a16:creationId xmlns:a16="http://schemas.microsoft.com/office/drawing/2014/main" id="{F9F64746-9B51-1640-8FC4-6BD4D633BF2F}"/>
                </a:ext>
              </a:extLst>
            </p:cNvPr>
            <p:cNvCxnSpPr>
              <a:cxnSpLocks/>
            </p:cNvCxnSpPr>
            <p:nvPr/>
          </p:nvCxnSpPr>
          <p:spPr>
            <a:xfrm>
              <a:off x="4271811" y="4903414"/>
              <a:ext cx="0" cy="1240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iṥľïdê">
              <a:extLst>
                <a:ext uri="{FF2B5EF4-FFF2-40B4-BE49-F238E27FC236}">
                  <a16:creationId xmlns:a16="http://schemas.microsoft.com/office/drawing/2014/main" id="{F3999C17-296C-2D4E-9FA1-F44B1C958C7F}"/>
                </a:ext>
              </a:extLst>
            </p:cNvPr>
            <p:cNvCxnSpPr>
              <a:cxnSpLocks/>
            </p:cNvCxnSpPr>
            <p:nvPr/>
          </p:nvCxnSpPr>
          <p:spPr>
            <a:xfrm>
              <a:off x="7920190" y="4903414"/>
              <a:ext cx="0" cy="124021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0764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810855" y="2128513"/>
            <a:ext cx="5426076" cy="1621509"/>
          </a:xfrm>
        </p:spPr>
        <p:txBody>
          <a:bodyPr>
            <a:normAutofit fontScale="90000"/>
          </a:bodyPr>
          <a:lstStyle/>
          <a:p>
            <a:r>
              <a:rPr lang="zh-CN" altLang="en-US" dirty="0"/>
              <a:t>感谢王老师及专家们的悉心指导</a:t>
            </a:r>
            <a:r>
              <a:rPr lang="en-US" altLang="zh-CN" dirty="0"/>
              <a:t>.</a:t>
            </a:r>
            <a:br>
              <a:rPr lang="en-US" altLang="zh-CN" dirty="0"/>
            </a:br>
            <a:br>
              <a:rPr lang="en-US" altLang="zh-CN" dirty="0"/>
            </a:br>
            <a:r>
              <a:rPr lang="zh-CN" altLang="en-US" dirty="0"/>
              <a:t>感谢小组成员的密切配合</a:t>
            </a:r>
            <a:r>
              <a:rPr lang="en-US" altLang="zh-CN" dirty="0"/>
              <a:t>.</a:t>
            </a:r>
            <a:br>
              <a:rPr lang="en-US" altLang="zh-CN" dirty="0"/>
            </a:br>
            <a:endParaRPr lang="zh-CN" altLang="en-US" b="0" dirty="0"/>
          </a:p>
        </p:txBody>
      </p:sp>
      <p:cxnSp>
        <p:nvCxnSpPr>
          <p:cNvPr id="8" name="直接连接符 7">
            <a:extLst>
              <a:ext uri="{FF2B5EF4-FFF2-40B4-BE49-F238E27FC236}">
                <a16:creationId xmlns:a16="http://schemas.microsoft.com/office/drawing/2014/main" id="{1F8C68E1-CCB8-41DA-BABF-9F577AE91E64}"/>
              </a:ext>
            </a:extLst>
          </p:cNvPr>
          <p:cNvCxnSpPr/>
          <p:nvPr/>
        </p:nvCxnSpPr>
        <p:spPr>
          <a:xfrm>
            <a:off x="670720" y="1634865"/>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6F1267-EBFE-4FF8-9514-52FF67F63FDD}"/>
              </a:ext>
            </a:extLst>
          </p:cNvPr>
          <p:cNvCxnSpPr/>
          <p:nvPr/>
        </p:nvCxnSpPr>
        <p:spPr>
          <a:xfrm>
            <a:off x="670720" y="3815336"/>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226251-1151-074B-B2E0-F1F1021F4D59}"/>
              </a:ext>
            </a:extLst>
          </p:cNvPr>
          <p:cNvSpPr>
            <a:spLocks noGrp="1"/>
          </p:cNvSpPr>
          <p:nvPr>
            <p:ph idx="1"/>
          </p:nvPr>
        </p:nvSpPr>
        <p:spPr>
          <a:xfrm>
            <a:off x="669924" y="1191269"/>
            <a:ext cx="10729596" cy="5019675"/>
          </a:xfrm>
        </p:spPr>
        <p:txBody>
          <a:bodyPr/>
          <a:lstStyle/>
          <a:p>
            <a:r>
              <a:rPr kumimoji="1" lang="zh-CN" altLang="en-US" dirty="0"/>
              <a:t>题目</a:t>
            </a:r>
            <a:endParaRPr kumimoji="1" lang="en-US" altLang="zh-CN" dirty="0"/>
          </a:p>
          <a:p>
            <a:pPr lvl="1"/>
            <a:r>
              <a:rPr lang="zh-CN" altLang="en-US" dirty="0"/>
              <a:t>基于大数据的城市运行海量实时监测数据存储及快速查询检索技术研究</a:t>
            </a:r>
            <a:endParaRPr kumimoji="1" lang="en-US" altLang="zh-CN" dirty="0"/>
          </a:p>
          <a:p>
            <a:r>
              <a:rPr kumimoji="1" lang="zh-CN" altLang="en-US" dirty="0"/>
              <a:t>简介</a:t>
            </a:r>
            <a:endParaRPr kumimoji="1" lang="en-US" altLang="zh-CN" dirty="0"/>
          </a:p>
          <a:p>
            <a:pPr lvl="1"/>
            <a:r>
              <a:rPr kumimoji="1" lang="zh-CN" altLang="en-US" dirty="0"/>
              <a:t>实现数据增强基于大数据技术，研究城市运行产生的建筑能耗、气象、路网、交通、管网、城市安防、水利、生态环境等场景的海量物联监测数据存储及快速检索，实现城市运营物联感知数据的预警提醒及可视化展示。</a:t>
            </a:r>
          </a:p>
          <a:p>
            <a:pPr marL="0" indent="0">
              <a:buNone/>
            </a:pPr>
            <a:endParaRPr kumimoji="1" lang="en-US" altLang="zh-CN" dirty="0"/>
          </a:p>
          <a:p>
            <a:pPr marL="0" indent="0">
              <a:buNone/>
            </a:pPr>
            <a:endParaRPr kumimoji="1" lang="en-US" altLang="zh-CN" dirty="0"/>
          </a:p>
          <a:p>
            <a:pPr lvl="2">
              <a:spcBef>
                <a:spcPct val="0"/>
              </a:spcBef>
              <a:buFontTx/>
              <a:buAutoNum type="arabicPeriod"/>
            </a:pPr>
            <a:r>
              <a:rPr kumimoji="1" lang="zh-CN" altLang="en-US" sz="2000" dirty="0">
                <a:latin typeface="+mn-ea"/>
              </a:rPr>
              <a:t>数据采集来源设备规模较大，数据量极大一天数据可能超过</a:t>
            </a:r>
            <a:r>
              <a:rPr kumimoji="1" lang="en-US" altLang="zh-CN" sz="2000" dirty="0">
                <a:latin typeface="+mn-ea"/>
              </a:rPr>
              <a:t>100</a:t>
            </a:r>
            <a:r>
              <a:rPr kumimoji="1" lang="zh-CN" altLang="en-US" sz="2000" dirty="0">
                <a:latin typeface="+mn-ea"/>
              </a:rPr>
              <a:t>亿条</a:t>
            </a:r>
            <a:endParaRPr kumimoji="1" lang="en-US" altLang="zh-CN" sz="2000" dirty="0">
              <a:latin typeface="+mn-ea"/>
            </a:endParaRPr>
          </a:p>
          <a:p>
            <a:pPr lvl="2">
              <a:spcBef>
                <a:spcPct val="0"/>
              </a:spcBef>
              <a:buFontTx/>
              <a:buAutoNum type="arabicPeriod"/>
            </a:pPr>
            <a:endParaRPr kumimoji="1" lang="en-US" altLang="zh-CN" sz="2000" dirty="0">
              <a:latin typeface="+mn-ea"/>
            </a:endParaRPr>
          </a:p>
          <a:p>
            <a:pPr lvl="2">
              <a:spcBef>
                <a:spcPct val="0"/>
              </a:spcBef>
              <a:buFontTx/>
              <a:buAutoNum type="arabicPeriod"/>
            </a:pPr>
            <a:r>
              <a:rPr kumimoji="1" lang="zh-CN" altLang="en-US" sz="2000" dirty="0">
                <a:latin typeface="+mn-ea"/>
              </a:rPr>
              <a:t>数据传输线路多种多样（</a:t>
            </a:r>
            <a:r>
              <a:rPr kumimoji="1" lang="en-US" altLang="zh-CN" sz="2000" dirty="0">
                <a:latin typeface="+mn-ea"/>
              </a:rPr>
              <a:t>2G</a:t>
            </a:r>
            <a:r>
              <a:rPr kumimoji="1" lang="zh-CN" altLang="en-US" sz="2000" dirty="0">
                <a:latin typeface="+mn-ea"/>
              </a:rPr>
              <a:t>，</a:t>
            </a:r>
            <a:r>
              <a:rPr kumimoji="1" lang="en-US" altLang="zh-CN" sz="2000" dirty="0">
                <a:latin typeface="+mn-ea"/>
              </a:rPr>
              <a:t>3G</a:t>
            </a:r>
            <a:r>
              <a:rPr kumimoji="1" lang="zh-CN" altLang="en-US" sz="2000" dirty="0">
                <a:latin typeface="+mn-ea"/>
              </a:rPr>
              <a:t>，</a:t>
            </a:r>
            <a:r>
              <a:rPr kumimoji="1" lang="en-US" altLang="zh-CN" sz="2000" dirty="0">
                <a:latin typeface="+mn-ea"/>
              </a:rPr>
              <a:t>WIFI</a:t>
            </a:r>
            <a:r>
              <a:rPr kumimoji="1" lang="zh-CN" altLang="en-US" sz="2000" dirty="0">
                <a:latin typeface="+mn-ea"/>
              </a:rPr>
              <a:t>有线）</a:t>
            </a:r>
            <a:endParaRPr kumimoji="1" lang="en-US" altLang="zh-CN" sz="2000" dirty="0">
              <a:latin typeface="+mn-ea"/>
            </a:endParaRPr>
          </a:p>
          <a:p>
            <a:pPr lvl="2">
              <a:spcBef>
                <a:spcPct val="0"/>
              </a:spcBef>
              <a:buFontTx/>
              <a:buAutoNum type="arabicPeriod"/>
            </a:pPr>
            <a:endParaRPr lang="en-US" altLang="zh-CN" sz="2000" dirty="0">
              <a:latin typeface="+mn-ea"/>
            </a:endParaRPr>
          </a:p>
          <a:p>
            <a:pPr lvl="2">
              <a:spcBef>
                <a:spcPct val="0"/>
              </a:spcBef>
              <a:buFontTx/>
              <a:buAutoNum type="arabicPeriod"/>
            </a:pPr>
            <a:r>
              <a:rPr kumimoji="1" lang="zh-CN" altLang="en-US" sz="2000" dirty="0">
                <a:latin typeface="+mn-ea"/>
              </a:rPr>
              <a:t>数据具有较强时序性，更新或者删除操作较少</a:t>
            </a:r>
            <a:endParaRPr kumimoji="1" lang="en-US" altLang="zh-CN" sz="2000" dirty="0">
              <a:latin typeface="+mn-ea"/>
            </a:endParaRPr>
          </a:p>
          <a:p>
            <a:pPr lvl="2">
              <a:spcBef>
                <a:spcPct val="0"/>
              </a:spcBef>
              <a:buFontTx/>
              <a:buAutoNum type="arabicPeriod"/>
            </a:pPr>
            <a:endParaRPr kumimoji="1" lang="en-US" altLang="zh-CN" sz="2000" dirty="0">
              <a:latin typeface="+mn-ea"/>
            </a:endParaRPr>
          </a:p>
          <a:p>
            <a:pPr lvl="2">
              <a:spcBef>
                <a:spcPct val="0"/>
              </a:spcBef>
              <a:buFontTx/>
              <a:buAutoNum type="arabicPeriod"/>
            </a:pPr>
            <a:r>
              <a:rPr kumimoji="1" lang="zh-CN" altLang="en-US" sz="2000" dirty="0">
                <a:latin typeface="+mn-ea"/>
              </a:rPr>
              <a:t>数据在一定模型下具有有效期，并且查询也是基于时间，地理位置及属性</a:t>
            </a:r>
            <a:endParaRPr kumimoji="1" lang="en-US" altLang="zh-CN" sz="2000" dirty="0">
              <a:latin typeface="+mn-ea"/>
            </a:endParaRPr>
          </a:p>
          <a:p>
            <a:pPr marL="0" indent="0">
              <a:buNone/>
            </a:pPr>
            <a:endParaRPr kumimoji="1" lang="zh-CN" altLang="en-US" sz="1800" dirty="0">
              <a:latin typeface="+mn-ea"/>
            </a:endParaRPr>
          </a:p>
          <a:p>
            <a:endParaRPr kumimoji="1" lang="zh-CN" altLang="en-US" dirty="0"/>
          </a:p>
        </p:txBody>
      </p:sp>
      <p:sp>
        <p:nvSpPr>
          <p:cNvPr id="3" name="标题 2">
            <a:extLst>
              <a:ext uri="{FF2B5EF4-FFF2-40B4-BE49-F238E27FC236}">
                <a16:creationId xmlns:a16="http://schemas.microsoft.com/office/drawing/2014/main" id="{565FE895-0EC4-3D4B-98ED-C94AB57E84E2}"/>
              </a:ext>
            </a:extLst>
          </p:cNvPr>
          <p:cNvSpPr>
            <a:spLocks noGrp="1"/>
          </p:cNvSpPr>
          <p:nvPr>
            <p:ph type="title"/>
          </p:nvPr>
        </p:nvSpPr>
        <p:spPr/>
        <p:txBody>
          <a:bodyPr/>
          <a:lstStyle/>
          <a:p>
            <a:r>
              <a:rPr kumimoji="1" lang="zh-CN" altLang="en-US" dirty="0"/>
              <a:t>课题解读</a:t>
            </a:r>
          </a:p>
        </p:txBody>
      </p:sp>
      <p:sp>
        <p:nvSpPr>
          <p:cNvPr id="4" name="页脚占位符 3">
            <a:extLst>
              <a:ext uri="{FF2B5EF4-FFF2-40B4-BE49-F238E27FC236}">
                <a16:creationId xmlns:a16="http://schemas.microsoft.com/office/drawing/2014/main" id="{27776057-839D-CB40-8F6B-A9796D39875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9C1D2B8-4B3E-8045-84DB-72BC298ABA6F}"/>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
        <p:nvSpPr>
          <p:cNvPr id="7" name="íṥļîḍè">
            <a:extLst>
              <a:ext uri="{FF2B5EF4-FFF2-40B4-BE49-F238E27FC236}">
                <a16:creationId xmlns:a16="http://schemas.microsoft.com/office/drawing/2014/main" id="{F4AFEAB3-1EBA-974A-B234-C9615356DE0E}"/>
              </a:ext>
            </a:extLst>
          </p:cNvPr>
          <p:cNvSpPr/>
          <p:nvPr/>
        </p:nvSpPr>
        <p:spPr>
          <a:xfrm>
            <a:off x="984717" y="3546572"/>
            <a:ext cx="348343" cy="2525486"/>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Tree>
    <p:extLst>
      <p:ext uri="{BB962C8B-B14F-4D97-AF65-F5344CB8AC3E}">
        <p14:creationId xmlns:p14="http://schemas.microsoft.com/office/powerpoint/2010/main" val="28670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65FE895-0EC4-3D4B-98ED-C94AB57E84E2}"/>
              </a:ext>
            </a:extLst>
          </p:cNvPr>
          <p:cNvSpPr>
            <a:spLocks noGrp="1"/>
          </p:cNvSpPr>
          <p:nvPr>
            <p:ph type="title"/>
          </p:nvPr>
        </p:nvSpPr>
        <p:spPr/>
        <p:txBody>
          <a:bodyPr/>
          <a:lstStyle/>
          <a:p>
            <a:r>
              <a:rPr kumimoji="1" lang="zh-CN" altLang="en-US" dirty="0"/>
              <a:t>方向探讨</a:t>
            </a:r>
          </a:p>
        </p:txBody>
      </p:sp>
      <p:sp>
        <p:nvSpPr>
          <p:cNvPr id="4" name="页脚占位符 3">
            <a:extLst>
              <a:ext uri="{FF2B5EF4-FFF2-40B4-BE49-F238E27FC236}">
                <a16:creationId xmlns:a16="http://schemas.microsoft.com/office/drawing/2014/main" id="{27776057-839D-CB40-8F6B-A9796D39875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9C1D2B8-4B3E-8045-84DB-72BC298ABA6F}"/>
              </a:ext>
            </a:extLst>
          </p:cNvPr>
          <p:cNvSpPr>
            <a:spLocks noGrp="1"/>
          </p:cNvSpPr>
          <p:nvPr>
            <p:ph type="sldNum" sz="quarter" idx="12"/>
          </p:nvPr>
        </p:nvSpPr>
        <p:spPr/>
        <p:txBody>
          <a:bodyPr/>
          <a:lstStyle/>
          <a:p>
            <a:fld id="{5DD3DB80-B894-403A-B48E-6FDC1A72010E}" type="slidenum">
              <a:rPr lang="zh-CN" altLang="en-US" smtClean="0"/>
              <a:pPr/>
              <a:t>5</a:t>
            </a:fld>
            <a:endParaRPr lang="zh-CN" altLang="en-US" dirty="0"/>
          </a:p>
        </p:txBody>
      </p:sp>
      <p:grpSp>
        <p:nvGrpSpPr>
          <p:cNvPr id="12" name="ïṣḷïḍ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439092A-B419-E744-91BB-4CA2CAE4707E}"/>
              </a:ext>
            </a:extLst>
          </p:cNvPr>
          <p:cNvGrpSpPr>
            <a:grpSpLocks noChangeAspect="1"/>
          </p:cNvGrpSpPr>
          <p:nvPr/>
        </p:nvGrpSpPr>
        <p:grpSpPr>
          <a:xfrm>
            <a:off x="673100" y="1700972"/>
            <a:ext cx="10847388" cy="4445828"/>
            <a:chOff x="673100" y="1700972"/>
            <a:chExt cx="10847388" cy="4445828"/>
          </a:xfrm>
        </p:grpSpPr>
        <p:grpSp>
          <p:nvGrpSpPr>
            <p:cNvPr id="13" name="îš1iḍê">
              <a:extLst>
                <a:ext uri="{FF2B5EF4-FFF2-40B4-BE49-F238E27FC236}">
                  <a16:creationId xmlns:a16="http://schemas.microsoft.com/office/drawing/2014/main" id="{8BAACB2C-B999-7B46-B7A8-ADC84E8FFDF6}"/>
                </a:ext>
              </a:extLst>
            </p:cNvPr>
            <p:cNvGrpSpPr/>
            <p:nvPr/>
          </p:nvGrpSpPr>
          <p:grpSpPr>
            <a:xfrm>
              <a:off x="673100" y="2047876"/>
              <a:ext cx="3276602" cy="2895599"/>
              <a:chOff x="673100" y="2047876"/>
              <a:chExt cx="3276602" cy="2895599"/>
            </a:xfrm>
          </p:grpSpPr>
          <p:sp>
            <p:nvSpPr>
              <p:cNvPr id="38" name="ïşļíḍê">
                <a:extLst>
                  <a:ext uri="{FF2B5EF4-FFF2-40B4-BE49-F238E27FC236}">
                    <a16:creationId xmlns:a16="http://schemas.microsoft.com/office/drawing/2014/main" id="{C8FCA177-6B29-224F-9514-04141C5B9F97}"/>
                  </a:ext>
                </a:extLst>
              </p:cNvPr>
              <p:cNvSpPr/>
              <p:nvPr/>
            </p:nvSpPr>
            <p:spPr>
              <a:xfrm>
                <a:off x="2260601" y="2047876"/>
                <a:ext cx="125413" cy="434975"/>
              </a:xfrm>
              <a:custGeom>
                <a:avLst/>
                <a:gdLst/>
                <a:ahLst/>
                <a:cxnLst/>
                <a:rect l="l" t="t" r="r" b="b"/>
                <a:pathLst>
                  <a:path w="71" h="246" extrusionOk="0">
                    <a:moveTo>
                      <a:pt x="35" y="0"/>
                    </a:moveTo>
                    <a:cubicBezTo>
                      <a:pt x="16" y="0"/>
                      <a:pt x="0" y="15"/>
                      <a:pt x="0" y="34"/>
                    </a:cubicBezTo>
                    <a:cubicBezTo>
                      <a:pt x="0" y="211"/>
                      <a:pt x="0" y="211"/>
                      <a:pt x="0" y="211"/>
                    </a:cubicBezTo>
                    <a:cubicBezTo>
                      <a:pt x="0" y="230"/>
                      <a:pt x="16" y="246"/>
                      <a:pt x="35" y="246"/>
                    </a:cubicBezTo>
                    <a:cubicBezTo>
                      <a:pt x="54" y="246"/>
                      <a:pt x="71" y="230"/>
                      <a:pt x="71" y="211"/>
                    </a:cubicBezTo>
                    <a:cubicBezTo>
                      <a:pt x="71" y="34"/>
                      <a:pt x="71" y="34"/>
                      <a:pt x="71" y="34"/>
                    </a:cubicBezTo>
                    <a:cubicBezTo>
                      <a:pt x="71" y="15"/>
                      <a:pt x="54" y="0"/>
                      <a:pt x="35" y="0"/>
                    </a:cubicBezTo>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39" name="îŝ1ïḑé">
                <a:extLst>
                  <a:ext uri="{FF2B5EF4-FFF2-40B4-BE49-F238E27FC236}">
                    <a16:creationId xmlns:a16="http://schemas.microsoft.com/office/drawing/2014/main" id="{B4E87694-2EAD-7A4E-9A92-FC12F185340F}"/>
                  </a:ext>
                </a:extLst>
              </p:cNvPr>
              <p:cNvSpPr/>
              <p:nvPr/>
            </p:nvSpPr>
            <p:spPr>
              <a:xfrm>
                <a:off x="2852739" y="2227263"/>
                <a:ext cx="292100" cy="396875"/>
              </a:xfrm>
              <a:custGeom>
                <a:avLst/>
                <a:gdLst/>
                <a:ahLst/>
                <a:cxnLst/>
                <a:rect l="l" t="t" r="r" b="b"/>
                <a:pathLst>
                  <a:path w="165" h="224" extrusionOk="0">
                    <a:moveTo>
                      <a:pt x="125" y="0"/>
                    </a:moveTo>
                    <a:cubicBezTo>
                      <a:pt x="113" y="0"/>
                      <a:pt x="102" y="7"/>
                      <a:pt x="95" y="18"/>
                    </a:cubicBezTo>
                    <a:cubicBezTo>
                      <a:pt x="10" y="173"/>
                      <a:pt x="10" y="173"/>
                      <a:pt x="10" y="173"/>
                    </a:cubicBezTo>
                    <a:cubicBezTo>
                      <a:pt x="0" y="190"/>
                      <a:pt x="6" y="211"/>
                      <a:pt x="23" y="220"/>
                    </a:cubicBezTo>
                    <a:cubicBezTo>
                      <a:pt x="28" y="223"/>
                      <a:pt x="34" y="224"/>
                      <a:pt x="40" y="224"/>
                    </a:cubicBezTo>
                    <a:cubicBezTo>
                      <a:pt x="52" y="224"/>
                      <a:pt x="64" y="218"/>
                      <a:pt x="70" y="206"/>
                    </a:cubicBezTo>
                    <a:cubicBezTo>
                      <a:pt x="156" y="51"/>
                      <a:pt x="156" y="51"/>
                      <a:pt x="156" y="51"/>
                    </a:cubicBezTo>
                    <a:cubicBezTo>
                      <a:pt x="165" y="35"/>
                      <a:pt x="159" y="14"/>
                      <a:pt x="142" y="5"/>
                    </a:cubicBezTo>
                    <a:cubicBezTo>
                      <a:pt x="137" y="2"/>
                      <a:pt x="131" y="0"/>
                      <a:pt x="125" y="0"/>
                    </a:cubicBezTo>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0" name="íŝlïde">
                <a:extLst>
                  <a:ext uri="{FF2B5EF4-FFF2-40B4-BE49-F238E27FC236}">
                    <a16:creationId xmlns:a16="http://schemas.microsoft.com/office/drawing/2014/main" id="{F20DC4B5-6805-B943-BC1C-7079619FF69A}"/>
                  </a:ext>
                </a:extLst>
              </p:cNvPr>
              <p:cNvSpPr/>
              <p:nvPr/>
            </p:nvSpPr>
            <p:spPr>
              <a:xfrm>
                <a:off x="3306764" y="2746376"/>
                <a:ext cx="403225" cy="287337"/>
              </a:xfrm>
              <a:custGeom>
                <a:avLst/>
                <a:gdLst/>
                <a:ahLst/>
                <a:cxnLst/>
                <a:rect l="l" t="t" r="r" b="b"/>
                <a:pathLst>
                  <a:path w="228" h="163" extrusionOk="0">
                    <a:moveTo>
                      <a:pt x="189" y="0"/>
                    </a:moveTo>
                    <a:cubicBezTo>
                      <a:pt x="183" y="0"/>
                      <a:pt x="176" y="1"/>
                      <a:pt x="171" y="5"/>
                    </a:cubicBezTo>
                    <a:cubicBezTo>
                      <a:pt x="21" y="99"/>
                      <a:pt x="21" y="99"/>
                      <a:pt x="21" y="99"/>
                    </a:cubicBezTo>
                    <a:cubicBezTo>
                      <a:pt x="5" y="109"/>
                      <a:pt x="0" y="131"/>
                      <a:pt x="10" y="147"/>
                    </a:cubicBezTo>
                    <a:cubicBezTo>
                      <a:pt x="16" y="157"/>
                      <a:pt x="28" y="163"/>
                      <a:pt x="39" y="163"/>
                    </a:cubicBezTo>
                    <a:cubicBezTo>
                      <a:pt x="45" y="163"/>
                      <a:pt x="52" y="161"/>
                      <a:pt x="57" y="158"/>
                    </a:cubicBezTo>
                    <a:cubicBezTo>
                      <a:pt x="207" y="63"/>
                      <a:pt x="207" y="63"/>
                      <a:pt x="207" y="63"/>
                    </a:cubicBezTo>
                    <a:cubicBezTo>
                      <a:pt x="223" y="53"/>
                      <a:pt x="228" y="32"/>
                      <a:pt x="218" y="16"/>
                    </a:cubicBezTo>
                    <a:cubicBezTo>
                      <a:pt x="211" y="5"/>
                      <a:pt x="200" y="0"/>
                      <a:pt x="189" y="0"/>
                    </a:cubicBezTo>
                  </a:path>
                </a:pathLst>
              </a:custGeom>
              <a:solidFill>
                <a:schemeClr val="bg1">
                  <a:lumMod val="85000"/>
                </a:schemeClr>
              </a:solidFill>
              <a:ln>
                <a:noFill/>
              </a:ln>
            </p:spPr>
            <p:txBody>
              <a:bodyPr spcFirstLastPara="1" wrap="square" lIns="91440" tIns="45720" rIns="91440" bIns="4572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1" name="íṥľïďè">
                <a:extLst>
                  <a:ext uri="{FF2B5EF4-FFF2-40B4-BE49-F238E27FC236}">
                    <a16:creationId xmlns:a16="http://schemas.microsoft.com/office/drawing/2014/main" id="{553EA893-C46F-9B42-8188-6D05354F664D}"/>
                  </a:ext>
                </a:extLst>
              </p:cNvPr>
              <p:cNvSpPr/>
              <p:nvPr/>
            </p:nvSpPr>
            <p:spPr>
              <a:xfrm>
                <a:off x="3509964" y="3471863"/>
                <a:ext cx="439738" cy="139700"/>
              </a:xfrm>
              <a:custGeom>
                <a:avLst/>
                <a:gdLst/>
                <a:ahLst/>
                <a:cxnLst/>
                <a:rect l="l" t="t" r="r" b="b"/>
                <a:pathLst>
                  <a:path w="248" h="79" extrusionOk="0">
                    <a:moveTo>
                      <a:pt x="212" y="0"/>
                    </a:moveTo>
                    <a:cubicBezTo>
                      <a:pt x="211" y="0"/>
                      <a:pt x="211" y="0"/>
                      <a:pt x="210" y="0"/>
                    </a:cubicBezTo>
                    <a:cubicBezTo>
                      <a:pt x="33" y="10"/>
                      <a:pt x="33" y="10"/>
                      <a:pt x="33" y="10"/>
                    </a:cubicBezTo>
                    <a:cubicBezTo>
                      <a:pt x="14" y="11"/>
                      <a:pt x="0" y="28"/>
                      <a:pt x="1" y="47"/>
                    </a:cubicBezTo>
                    <a:cubicBezTo>
                      <a:pt x="2" y="65"/>
                      <a:pt x="17" y="79"/>
                      <a:pt x="35" y="79"/>
                    </a:cubicBezTo>
                    <a:cubicBezTo>
                      <a:pt x="36" y="79"/>
                      <a:pt x="37" y="79"/>
                      <a:pt x="37" y="79"/>
                    </a:cubicBezTo>
                    <a:cubicBezTo>
                      <a:pt x="214" y="69"/>
                      <a:pt x="214" y="69"/>
                      <a:pt x="214" y="69"/>
                    </a:cubicBezTo>
                    <a:cubicBezTo>
                      <a:pt x="233" y="68"/>
                      <a:pt x="248" y="52"/>
                      <a:pt x="246" y="33"/>
                    </a:cubicBezTo>
                    <a:cubicBezTo>
                      <a:pt x="245" y="14"/>
                      <a:pt x="230" y="0"/>
                      <a:pt x="212" y="0"/>
                    </a:cubicBezTo>
                  </a:path>
                </a:pathLst>
              </a:custGeom>
              <a:solidFill>
                <a:schemeClr val="bg1">
                  <a:lumMod val="85000"/>
                </a:schemeClr>
              </a:solidFill>
              <a:ln>
                <a:noFill/>
              </a:ln>
            </p:spPr>
            <p:txBody>
              <a:bodyPr spcFirstLastPara="1" wrap="square" lIns="91440" tIns="45720" rIns="91440" bIns="45720" anchor="t"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2" name="ïṧḻiḋè">
                <a:extLst>
                  <a:ext uri="{FF2B5EF4-FFF2-40B4-BE49-F238E27FC236}">
                    <a16:creationId xmlns:a16="http://schemas.microsoft.com/office/drawing/2014/main" id="{416505C5-4F57-DE4A-A223-7659E7FCF51B}"/>
                  </a:ext>
                </a:extLst>
              </p:cNvPr>
              <p:cNvSpPr/>
              <p:nvPr/>
            </p:nvSpPr>
            <p:spPr>
              <a:xfrm>
                <a:off x="3397252" y="4092576"/>
                <a:ext cx="422275" cy="255587"/>
              </a:xfrm>
              <a:custGeom>
                <a:avLst/>
                <a:gdLst/>
                <a:ahLst/>
                <a:cxnLst/>
                <a:rect l="l" t="t" r="r" b="b"/>
                <a:pathLst>
                  <a:path w="238" h="145" extrusionOk="0">
                    <a:moveTo>
                      <a:pt x="39" y="0"/>
                    </a:moveTo>
                    <a:cubicBezTo>
                      <a:pt x="26" y="0"/>
                      <a:pt x="14" y="7"/>
                      <a:pt x="8" y="19"/>
                    </a:cubicBezTo>
                    <a:cubicBezTo>
                      <a:pt x="0" y="36"/>
                      <a:pt x="7" y="57"/>
                      <a:pt x="24" y="65"/>
                    </a:cubicBezTo>
                    <a:cubicBezTo>
                      <a:pt x="184" y="142"/>
                      <a:pt x="184" y="142"/>
                      <a:pt x="184" y="142"/>
                    </a:cubicBezTo>
                    <a:cubicBezTo>
                      <a:pt x="189" y="144"/>
                      <a:pt x="194" y="145"/>
                      <a:pt x="199" y="145"/>
                    </a:cubicBezTo>
                    <a:cubicBezTo>
                      <a:pt x="212" y="145"/>
                      <a:pt x="224" y="138"/>
                      <a:pt x="230" y="126"/>
                    </a:cubicBezTo>
                    <a:cubicBezTo>
                      <a:pt x="238" y="108"/>
                      <a:pt x="231" y="88"/>
                      <a:pt x="214" y="80"/>
                    </a:cubicBezTo>
                    <a:cubicBezTo>
                      <a:pt x="54" y="3"/>
                      <a:pt x="54" y="3"/>
                      <a:pt x="54" y="3"/>
                    </a:cubicBezTo>
                    <a:cubicBezTo>
                      <a:pt x="49" y="1"/>
                      <a:pt x="44" y="0"/>
                      <a:pt x="39" y="0"/>
                    </a:cubicBezTo>
                  </a:path>
                </a:pathLst>
              </a:custGeom>
              <a:solidFill>
                <a:schemeClr val="bg1">
                  <a:lumMod val="85000"/>
                </a:schemeClr>
              </a:solidFill>
              <a:ln>
                <a:noFill/>
              </a:ln>
            </p:spPr>
            <p:txBody>
              <a:bodyPr spcFirstLastPara="1" wrap="square" lIns="91440" tIns="45720" rIns="91440" bIns="45720" anchor="t"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3" name="iSľïḓê">
                <a:extLst>
                  <a:ext uri="{FF2B5EF4-FFF2-40B4-BE49-F238E27FC236}">
                    <a16:creationId xmlns:a16="http://schemas.microsoft.com/office/drawing/2014/main" id="{C9298137-3C67-7745-94DF-2BB79010534E}"/>
                  </a:ext>
                </a:extLst>
              </p:cNvPr>
              <p:cNvSpPr/>
              <p:nvPr/>
            </p:nvSpPr>
            <p:spPr>
              <a:xfrm>
                <a:off x="3013076" y="4567238"/>
                <a:ext cx="320675" cy="376237"/>
              </a:xfrm>
              <a:custGeom>
                <a:avLst/>
                <a:gdLst/>
                <a:ahLst/>
                <a:cxnLst/>
                <a:rect l="l" t="t" r="r" b="b"/>
                <a:pathLst>
                  <a:path w="181" h="213" extrusionOk="0">
                    <a:moveTo>
                      <a:pt x="39" y="0"/>
                    </a:moveTo>
                    <a:cubicBezTo>
                      <a:pt x="32" y="0"/>
                      <a:pt x="25" y="2"/>
                      <a:pt x="19" y="6"/>
                    </a:cubicBezTo>
                    <a:cubicBezTo>
                      <a:pt x="4" y="17"/>
                      <a:pt x="0" y="38"/>
                      <a:pt x="11" y="54"/>
                    </a:cubicBezTo>
                    <a:cubicBezTo>
                      <a:pt x="114" y="198"/>
                      <a:pt x="114" y="198"/>
                      <a:pt x="114" y="198"/>
                    </a:cubicBezTo>
                    <a:cubicBezTo>
                      <a:pt x="121" y="208"/>
                      <a:pt x="131" y="213"/>
                      <a:pt x="142" y="213"/>
                    </a:cubicBezTo>
                    <a:cubicBezTo>
                      <a:pt x="149" y="213"/>
                      <a:pt x="156" y="211"/>
                      <a:pt x="162" y="206"/>
                    </a:cubicBezTo>
                    <a:cubicBezTo>
                      <a:pt x="177" y="195"/>
                      <a:pt x="181" y="174"/>
                      <a:pt x="170" y="158"/>
                    </a:cubicBezTo>
                    <a:cubicBezTo>
                      <a:pt x="67" y="14"/>
                      <a:pt x="67" y="14"/>
                      <a:pt x="67" y="14"/>
                    </a:cubicBezTo>
                    <a:cubicBezTo>
                      <a:pt x="61" y="5"/>
                      <a:pt x="50" y="0"/>
                      <a:pt x="39" y="0"/>
                    </a:cubicBezTo>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4" name="iṥlïdè">
                <a:extLst>
                  <a:ext uri="{FF2B5EF4-FFF2-40B4-BE49-F238E27FC236}">
                    <a16:creationId xmlns:a16="http://schemas.microsoft.com/office/drawing/2014/main" id="{7ECC5D3E-E7A2-3245-8524-74B1A1E5E677}"/>
                  </a:ext>
                </a:extLst>
              </p:cNvPr>
              <p:cNvSpPr/>
              <p:nvPr/>
            </p:nvSpPr>
            <p:spPr>
              <a:xfrm>
                <a:off x="1477963" y="2227263"/>
                <a:ext cx="290513" cy="396875"/>
              </a:xfrm>
              <a:custGeom>
                <a:avLst/>
                <a:gdLst/>
                <a:ahLst/>
                <a:cxnLst/>
                <a:rect l="l" t="t" r="r" b="b"/>
                <a:pathLst>
                  <a:path w="164" h="224" extrusionOk="0">
                    <a:moveTo>
                      <a:pt x="39" y="0"/>
                    </a:moveTo>
                    <a:cubicBezTo>
                      <a:pt x="33" y="0"/>
                      <a:pt x="28" y="2"/>
                      <a:pt x="22" y="5"/>
                    </a:cubicBezTo>
                    <a:cubicBezTo>
                      <a:pt x="6" y="14"/>
                      <a:pt x="0" y="35"/>
                      <a:pt x="9" y="51"/>
                    </a:cubicBezTo>
                    <a:cubicBezTo>
                      <a:pt x="95" y="206"/>
                      <a:pt x="95" y="206"/>
                      <a:pt x="95" y="206"/>
                    </a:cubicBezTo>
                    <a:cubicBezTo>
                      <a:pt x="101" y="218"/>
                      <a:pt x="113" y="224"/>
                      <a:pt x="125" y="224"/>
                    </a:cubicBezTo>
                    <a:cubicBezTo>
                      <a:pt x="130" y="224"/>
                      <a:pt x="136" y="223"/>
                      <a:pt x="141" y="220"/>
                    </a:cubicBezTo>
                    <a:cubicBezTo>
                      <a:pt x="158" y="211"/>
                      <a:pt x="164" y="190"/>
                      <a:pt x="155" y="173"/>
                    </a:cubicBezTo>
                    <a:cubicBezTo>
                      <a:pt x="69" y="18"/>
                      <a:pt x="69" y="18"/>
                      <a:pt x="69" y="18"/>
                    </a:cubicBezTo>
                    <a:cubicBezTo>
                      <a:pt x="63" y="7"/>
                      <a:pt x="51" y="0"/>
                      <a:pt x="39" y="0"/>
                    </a:cubicBezTo>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5" name="í$ḷîḋê">
                <a:extLst>
                  <a:ext uri="{FF2B5EF4-FFF2-40B4-BE49-F238E27FC236}">
                    <a16:creationId xmlns:a16="http://schemas.microsoft.com/office/drawing/2014/main" id="{2AE8CEAE-B67F-CD4A-A45B-6ED1869FCCAD}"/>
                  </a:ext>
                </a:extLst>
              </p:cNvPr>
              <p:cNvSpPr/>
              <p:nvPr/>
            </p:nvSpPr>
            <p:spPr>
              <a:xfrm>
                <a:off x="909638" y="2746376"/>
                <a:ext cx="406400" cy="287337"/>
              </a:xfrm>
              <a:custGeom>
                <a:avLst/>
                <a:gdLst/>
                <a:ahLst/>
                <a:cxnLst/>
                <a:rect l="l" t="t" r="r" b="b"/>
                <a:pathLst>
                  <a:path w="229" h="163" extrusionOk="0">
                    <a:moveTo>
                      <a:pt x="40" y="0"/>
                    </a:moveTo>
                    <a:cubicBezTo>
                      <a:pt x="28" y="0"/>
                      <a:pt x="17" y="5"/>
                      <a:pt x="11" y="16"/>
                    </a:cubicBezTo>
                    <a:cubicBezTo>
                      <a:pt x="0" y="32"/>
                      <a:pt x="5" y="53"/>
                      <a:pt x="21" y="63"/>
                    </a:cubicBezTo>
                    <a:cubicBezTo>
                      <a:pt x="171" y="158"/>
                      <a:pt x="171" y="158"/>
                      <a:pt x="171" y="158"/>
                    </a:cubicBezTo>
                    <a:cubicBezTo>
                      <a:pt x="177" y="161"/>
                      <a:pt x="183" y="163"/>
                      <a:pt x="190" y="163"/>
                    </a:cubicBezTo>
                    <a:cubicBezTo>
                      <a:pt x="201" y="163"/>
                      <a:pt x="212" y="157"/>
                      <a:pt x="219" y="147"/>
                    </a:cubicBezTo>
                    <a:cubicBezTo>
                      <a:pt x="229" y="131"/>
                      <a:pt x="224" y="109"/>
                      <a:pt x="208" y="99"/>
                    </a:cubicBezTo>
                    <a:cubicBezTo>
                      <a:pt x="58" y="5"/>
                      <a:pt x="58" y="5"/>
                      <a:pt x="58" y="5"/>
                    </a:cubicBezTo>
                    <a:cubicBezTo>
                      <a:pt x="52" y="1"/>
                      <a:pt x="46" y="0"/>
                      <a:pt x="40" y="0"/>
                    </a:cubicBezTo>
                  </a:path>
                </a:pathLst>
              </a:custGeom>
              <a:solidFill>
                <a:schemeClr val="bg1">
                  <a:lumMod val="85000"/>
                </a:schemeClr>
              </a:solidFill>
              <a:ln>
                <a:noFill/>
              </a:ln>
            </p:spPr>
            <p:txBody>
              <a:bodyPr spcFirstLastPara="1" wrap="square" lIns="91440" tIns="45720" rIns="91440" bIns="45720" anchor="t" anchorCtr="0">
                <a:normAutofit fontScale="8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6" name="îŝlíďé">
                <a:extLst>
                  <a:ext uri="{FF2B5EF4-FFF2-40B4-BE49-F238E27FC236}">
                    <a16:creationId xmlns:a16="http://schemas.microsoft.com/office/drawing/2014/main" id="{70B1AC5C-5EA3-DC47-A368-3EB0559AB641}"/>
                  </a:ext>
                </a:extLst>
              </p:cNvPr>
              <p:cNvSpPr/>
              <p:nvPr/>
            </p:nvSpPr>
            <p:spPr>
              <a:xfrm>
                <a:off x="673100" y="3471863"/>
                <a:ext cx="439738" cy="139700"/>
              </a:xfrm>
              <a:custGeom>
                <a:avLst/>
                <a:gdLst/>
                <a:ahLst/>
                <a:cxnLst/>
                <a:rect l="l" t="t" r="r" b="b"/>
                <a:pathLst>
                  <a:path w="248" h="79" extrusionOk="0">
                    <a:moveTo>
                      <a:pt x="35" y="0"/>
                    </a:moveTo>
                    <a:cubicBezTo>
                      <a:pt x="17" y="0"/>
                      <a:pt x="2" y="14"/>
                      <a:pt x="1" y="33"/>
                    </a:cubicBezTo>
                    <a:cubicBezTo>
                      <a:pt x="0" y="52"/>
                      <a:pt x="14" y="68"/>
                      <a:pt x="33" y="69"/>
                    </a:cubicBezTo>
                    <a:cubicBezTo>
                      <a:pt x="210" y="79"/>
                      <a:pt x="210" y="79"/>
                      <a:pt x="210" y="79"/>
                    </a:cubicBezTo>
                    <a:cubicBezTo>
                      <a:pt x="211" y="79"/>
                      <a:pt x="212" y="79"/>
                      <a:pt x="212" y="79"/>
                    </a:cubicBezTo>
                    <a:cubicBezTo>
                      <a:pt x="230" y="79"/>
                      <a:pt x="246" y="65"/>
                      <a:pt x="247" y="47"/>
                    </a:cubicBezTo>
                    <a:cubicBezTo>
                      <a:pt x="248" y="28"/>
                      <a:pt x="233" y="11"/>
                      <a:pt x="214" y="10"/>
                    </a:cubicBezTo>
                    <a:cubicBezTo>
                      <a:pt x="37" y="0"/>
                      <a:pt x="37" y="0"/>
                      <a:pt x="37" y="0"/>
                    </a:cubicBezTo>
                    <a:cubicBezTo>
                      <a:pt x="37" y="0"/>
                      <a:pt x="36" y="0"/>
                      <a:pt x="35" y="0"/>
                    </a:cubicBezTo>
                  </a:path>
                </a:pathLst>
              </a:custGeom>
              <a:solidFill>
                <a:schemeClr val="bg1">
                  <a:lumMod val="85000"/>
                </a:schemeClr>
              </a:solidFill>
              <a:ln>
                <a:noFill/>
              </a:ln>
            </p:spPr>
            <p:txBody>
              <a:bodyPr spcFirstLastPara="1" wrap="square" lIns="91440" tIns="45720" rIns="91440" bIns="45720" anchor="t"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7" name="iṡļïḋé">
                <a:extLst>
                  <a:ext uri="{FF2B5EF4-FFF2-40B4-BE49-F238E27FC236}">
                    <a16:creationId xmlns:a16="http://schemas.microsoft.com/office/drawing/2014/main" id="{56F02C2A-FA11-3844-8EA3-3D6D029E55C6}"/>
                  </a:ext>
                </a:extLst>
              </p:cNvPr>
              <p:cNvSpPr/>
              <p:nvPr/>
            </p:nvSpPr>
            <p:spPr>
              <a:xfrm>
                <a:off x="803275" y="4092576"/>
                <a:ext cx="422275" cy="255587"/>
              </a:xfrm>
              <a:custGeom>
                <a:avLst/>
                <a:gdLst/>
                <a:ahLst/>
                <a:cxnLst/>
                <a:rect l="l" t="t" r="r" b="b"/>
                <a:pathLst>
                  <a:path w="238" h="145" extrusionOk="0">
                    <a:moveTo>
                      <a:pt x="198" y="0"/>
                    </a:moveTo>
                    <a:cubicBezTo>
                      <a:pt x="193" y="0"/>
                      <a:pt x="188" y="1"/>
                      <a:pt x="184" y="3"/>
                    </a:cubicBezTo>
                    <a:cubicBezTo>
                      <a:pt x="24" y="80"/>
                      <a:pt x="24" y="80"/>
                      <a:pt x="24" y="80"/>
                    </a:cubicBezTo>
                    <a:cubicBezTo>
                      <a:pt x="7" y="88"/>
                      <a:pt x="0" y="108"/>
                      <a:pt x="8" y="126"/>
                    </a:cubicBezTo>
                    <a:cubicBezTo>
                      <a:pt x="14" y="138"/>
                      <a:pt x="26" y="145"/>
                      <a:pt x="39" y="145"/>
                    </a:cubicBezTo>
                    <a:cubicBezTo>
                      <a:pt x="44" y="145"/>
                      <a:pt x="49" y="144"/>
                      <a:pt x="54" y="142"/>
                    </a:cubicBezTo>
                    <a:cubicBezTo>
                      <a:pt x="213" y="65"/>
                      <a:pt x="213" y="65"/>
                      <a:pt x="213" y="65"/>
                    </a:cubicBezTo>
                    <a:cubicBezTo>
                      <a:pt x="230" y="57"/>
                      <a:pt x="238" y="36"/>
                      <a:pt x="229" y="19"/>
                    </a:cubicBezTo>
                    <a:cubicBezTo>
                      <a:pt x="224" y="7"/>
                      <a:pt x="211" y="0"/>
                      <a:pt x="198" y="0"/>
                    </a:cubicBezTo>
                  </a:path>
                </a:pathLst>
              </a:custGeom>
              <a:solidFill>
                <a:schemeClr val="bg1">
                  <a:lumMod val="85000"/>
                </a:schemeClr>
              </a:solidFill>
              <a:ln>
                <a:noFill/>
              </a:ln>
            </p:spPr>
            <p:txBody>
              <a:bodyPr spcFirstLastPara="1" wrap="square" lIns="91440" tIns="45720" rIns="91440" bIns="45720" anchor="t" anchorCtr="0">
                <a:normAutofit fontScale="70000" lnSpcReduction="2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48" name="îṣľíḍé">
                <a:extLst>
                  <a:ext uri="{FF2B5EF4-FFF2-40B4-BE49-F238E27FC236}">
                    <a16:creationId xmlns:a16="http://schemas.microsoft.com/office/drawing/2014/main" id="{5C656E48-FD69-A842-ADC9-2DB05D2F156B}"/>
                  </a:ext>
                </a:extLst>
              </p:cNvPr>
              <p:cNvSpPr/>
              <p:nvPr/>
            </p:nvSpPr>
            <p:spPr>
              <a:xfrm>
                <a:off x="1287463" y="4567238"/>
                <a:ext cx="320675" cy="376237"/>
              </a:xfrm>
              <a:custGeom>
                <a:avLst/>
                <a:gdLst/>
                <a:ahLst/>
                <a:cxnLst/>
                <a:rect l="l" t="t" r="r" b="b"/>
                <a:pathLst>
                  <a:path w="181" h="213" extrusionOk="0">
                    <a:moveTo>
                      <a:pt x="142" y="0"/>
                    </a:moveTo>
                    <a:cubicBezTo>
                      <a:pt x="131" y="0"/>
                      <a:pt x="121" y="5"/>
                      <a:pt x="114" y="14"/>
                    </a:cubicBezTo>
                    <a:cubicBezTo>
                      <a:pt x="12" y="158"/>
                      <a:pt x="12" y="158"/>
                      <a:pt x="12" y="158"/>
                    </a:cubicBezTo>
                    <a:cubicBezTo>
                      <a:pt x="0" y="174"/>
                      <a:pt x="4" y="195"/>
                      <a:pt x="20" y="206"/>
                    </a:cubicBezTo>
                    <a:cubicBezTo>
                      <a:pt x="26" y="211"/>
                      <a:pt x="33" y="213"/>
                      <a:pt x="40" y="213"/>
                    </a:cubicBezTo>
                    <a:cubicBezTo>
                      <a:pt x="50" y="213"/>
                      <a:pt x="61" y="208"/>
                      <a:pt x="68" y="198"/>
                    </a:cubicBezTo>
                    <a:cubicBezTo>
                      <a:pt x="170" y="54"/>
                      <a:pt x="170" y="54"/>
                      <a:pt x="170" y="54"/>
                    </a:cubicBezTo>
                    <a:cubicBezTo>
                      <a:pt x="181" y="38"/>
                      <a:pt x="178" y="17"/>
                      <a:pt x="162" y="6"/>
                    </a:cubicBezTo>
                    <a:cubicBezTo>
                      <a:pt x="156" y="2"/>
                      <a:pt x="149" y="0"/>
                      <a:pt x="142" y="0"/>
                    </a:cubicBezTo>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grpSp>
        <p:sp>
          <p:nvSpPr>
            <p:cNvPr id="14" name="îSḻídê">
              <a:extLst>
                <a:ext uri="{FF2B5EF4-FFF2-40B4-BE49-F238E27FC236}">
                  <a16:creationId xmlns:a16="http://schemas.microsoft.com/office/drawing/2014/main" id="{52C907A9-794E-C740-86B6-34CC3EA1EDC7}"/>
                </a:ext>
              </a:extLst>
            </p:cNvPr>
            <p:cNvSpPr/>
            <p:nvPr/>
          </p:nvSpPr>
          <p:spPr>
            <a:xfrm>
              <a:off x="1476375" y="2663826"/>
              <a:ext cx="10044113" cy="3482974"/>
            </a:xfrm>
            <a:custGeom>
              <a:avLst/>
              <a:gdLst>
                <a:gd name="connsiteX0" fmla="*/ 722897 w 10044113"/>
                <a:gd name="connsiteY0" fmla="*/ 2545795 h 3482974"/>
                <a:gd name="connsiteX1" fmla="*/ 830977 w 10044113"/>
                <a:gd name="connsiteY1" fmla="*/ 2581228 h 3482974"/>
                <a:gd name="connsiteX2" fmla="*/ 985124 w 10044113"/>
                <a:gd name="connsiteY2" fmla="*/ 2581228 h 3482974"/>
                <a:gd name="connsiteX3" fmla="*/ 1093204 w 10044113"/>
                <a:gd name="connsiteY3" fmla="*/ 2545795 h 3482974"/>
                <a:gd name="connsiteX4" fmla="*/ 722897 w 10044113"/>
                <a:gd name="connsiteY4" fmla="*/ 2545795 h 3482974"/>
                <a:gd name="connsiteX5" fmla="*/ 687461 w 10044113"/>
                <a:gd name="connsiteY5" fmla="*/ 2358005 h 3482974"/>
                <a:gd name="connsiteX6" fmla="*/ 687461 w 10044113"/>
                <a:gd name="connsiteY6" fmla="*/ 2365092 h 3482974"/>
                <a:gd name="connsiteX7" fmla="*/ 1139271 w 10044113"/>
                <a:gd name="connsiteY7" fmla="*/ 2365092 h 3482974"/>
                <a:gd name="connsiteX8" fmla="*/ 1139271 w 10044113"/>
                <a:gd name="connsiteY8" fmla="*/ 2358005 h 3482974"/>
                <a:gd name="connsiteX9" fmla="*/ 687461 w 10044113"/>
                <a:gd name="connsiteY9" fmla="*/ 2358005 h 3482974"/>
                <a:gd name="connsiteX10" fmla="*/ 1139271 w 10044113"/>
                <a:gd name="connsiteY10" fmla="*/ 2170215 h 3482974"/>
                <a:gd name="connsiteX11" fmla="*/ 1121553 w 10044113"/>
                <a:gd name="connsiteY11" fmla="*/ 2177302 h 3482974"/>
                <a:gd name="connsiteX12" fmla="*/ 705179 w 10044113"/>
                <a:gd name="connsiteY12" fmla="*/ 2177302 h 3482974"/>
                <a:gd name="connsiteX13" fmla="*/ 687461 w 10044113"/>
                <a:gd name="connsiteY13" fmla="*/ 2177302 h 3482974"/>
                <a:gd name="connsiteX14" fmla="*/ 687461 w 10044113"/>
                <a:gd name="connsiteY14" fmla="*/ 2191475 h 3482974"/>
                <a:gd name="connsiteX15" fmla="*/ 1139271 w 10044113"/>
                <a:gd name="connsiteY15" fmla="*/ 2191475 h 3482974"/>
                <a:gd name="connsiteX16" fmla="*/ 925458 w 10044113"/>
                <a:gd name="connsiteY16" fmla="*/ 179966 h 3482974"/>
                <a:gd name="connsiteX17" fmla="*/ 170094 w 10044113"/>
                <a:gd name="connsiteY17" fmla="*/ 825568 h 3482974"/>
                <a:gd name="connsiteX18" fmla="*/ 807944 w 10044113"/>
                <a:gd name="connsiteY18" fmla="*/ 1656450 h 3482974"/>
                <a:gd name="connsiteX19" fmla="*/ 1073715 w 10044113"/>
                <a:gd name="connsiteY19" fmla="*/ 1642277 h 3482974"/>
                <a:gd name="connsiteX20" fmla="*/ 1148131 w 10044113"/>
                <a:gd name="connsiteY20" fmla="*/ 1913333 h 3482974"/>
                <a:gd name="connsiteX21" fmla="*/ 1286331 w 10044113"/>
                <a:gd name="connsiteY21" fmla="*/ 1557240 h 3482974"/>
                <a:gd name="connsiteX22" fmla="*/ 1640693 w 10044113"/>
                <a:gd name="connsiteY22" fmla="*/ 1018673 h 3482974"/>
                <a:gd name="connsiteX23" fmla="*/ 1001071 w 10044113"/>
                <a:gd name="connsiteY23" fmla="*/ 186019 h 3482974"/>
                <a:gd name="connsiteX24" fmla="*/ 925458 w 10044113"/>
                <a:gd name="connsiteY24" fmla="*/ 179966 h 3482974"/>
                <a:gd name="connsiteX25" fmla="*/ 908937 w 10044113"/>
                <a:gd name="connsiteY25" fmla="*/ 0 h 3482974"/>
                <a:gd name="connsiteX26" fmla="*/ 1816101 w 10044113"/>
                <a:gd name="connsiteY26" fmla="*/ 908833 h 3482974"/>
                <a:gd name="connsiteX27" fmla="*/ 1553874 w 10044113"/>
                <a:gd name="connsiteY27" fmla="*/ 1546611 h 3482974"/>
                <a:gd name="connsiteX28" fmla="*/ 1546787 w 10044113"/>
                <a:gd name="connsiteY28" fmla="*/ 1555469 h 3482974"/>
                <a:gd name="connsiteX29" fmla="*/ 1392640 w 10044113"/>
                <a:gd name="connsiteY29" fmla="*/ 1957623 h 3482974"/>
                <a:gd name="connsiteX30" fmla="*/ 1350116 w 10044113"/>
                <a:gd name="connsiteY30" fmla="*/ 2092265 h 3482974"/>
                <a:gd name="connsiteX31" fmla="*/ 1286331 w 10044113"/>
                <a:gd name="connsiteY31" fmla="*/ 2143641 h 3482974"/>
                <a:gd name="connsiteX32" fmla="*/ 1286331 w 10044113"/>
                <a:gd name="connsiteY32" fmla="*/ 2441271 h 3482974"/>
                <a:gd name="connsiteX33" fmla="*/ 985124 w 10044113"/>
                <a:gd name="connsiteY33" fmla="*/ 2740672 h 3482974"/>
                <a:gd name="connsiteX34" fmla="*/ 958547 w 10044113"/>
                <a:gd name="connsiteY34" fmla="*/ 2740672 h 3482974"/>
                <a:gd name="connsiteX35" fmla="*/ 958547 w 10044113"/>
                <a:gd name="connsiteY35" fmla="*/ 3252666 h 3482974"/>
                <a:gd name="connsiteX36" fmla="*/ 1105607 w 10044113"/>
                <a:gd name="connsiteY36" fmla="*/ 3397937 h 3482974"/>
                <a:gd name="connsiteX37" fmla="*/ 1447566 w 10044113"/>
                <a:gd name="connsiteY37" fmla="*/ 3397937 h 3482974"/>
                <a:gd name="connsiteX38" fmla="*/ 1447566 w 10044113"/>
                <a:gd name="connsiteY38" fmla="*/ 3399266 h 3482974"/>
                <a:gd name="connsiteX39" fmla="*/ 1447566 w 10044113"/>
                <a:gd name="connsiteY39" fmla="*/ 3401996 h 3482974"/>
                <a:gd name="connsiteX40" fmla="*/ 10044113 w 10044113"/>
                <a:gd name="connsiteY40" fmla="*/ 3401996 h 3482974"/>
                <a:gd name="connsiteX41" fmla="*/ 10044113 w 10044113"/>
                <a:gd name="connsiteY41" fmla="*/ 3482974 h 3482974"/>
                <a:gd name="connsiteX42" fmla="*/ 1447566 w 10044113"/>
                <a:gd name="connsiteY42" fmla="*/ 3482974 h 3482974"/>
                <a:gd name="connsiteX43" fmla="*/ 1444218 w 10044113"/>
                <a:gd name="connsiteY43" fmla="*/ 3482974 h 3482974"/>
                <a:gd name="connsiteX44" fmla="*/ 1442223 w 10044113"/>
                <a:gd name="connsiteY44" fmla="*/ 3482974 h 3482974"/>
                <a:gd name="connsiteX45" fmla="*/ 1105607 w 10044113"/>
                <a:gd name="connsiteY45" fmla="*/ 3482974 h 3482974"/>
                <a:gd name="connsiteX46" fmla="*/ 875272 w 10044113"/>
                <a:gd name="connsiteY46" fmla="*/ 3252666 h 3482974"/>
                <a:gd name="connsiteX47" fmla="*/ 875272 w 10044113"/>
                <a:gd name="connsiteY47" fmla="*/ 2740672 h 3482974"/>
                <a:gd name="connsiteX48" fmla="*/ 830977 w 10044113"/>
                <a:gd name="connsiteY48" fmla="*/ 2740672 h 3482974"/>
                <a:gd name="connsiteX49" fmla="*/ 526226 w 10044113"/>
                <a:gd name="connsiteY49" fmla="*/ 2441271 h 3482974"/>
                <a:gd name="connsiteX50" fmla="*/ 526226 w 10044113"/>
                <a:gd name="connsiteY50" fmla="*/ 2136555 h 3482974"/>
                <a:gd name="connsiteX51" fmla="*/ 474844 w 10044113"/>
                <a:gd name="connsiteY51" fmla="*/ 2092265 h 3482974"/>
                <a:gd name="connsiteX52" fmla="*/ 435865 w 10044113"/>
                <a:gd name="connsiteY52" fmla="*/ 1957623 h 3482974"/>
                <a:gd name="connsiteX53" fmla="*/ 310066 w 10044113"/>
                <a:gd name="connsiteY53" fmla="*/ 1590901 h 3482974"/>
                <a:gd name="connsiteX54" fmla="*/ 0 w 10044113"/>
                <a:gd name="connsiteY54" fmla="*/ 908833 h 3482974"/>
                <a:gd name="connsiteX55" fmla="*/ 908937 w 10044113"/>
                <a:gd name="connsiteY55" fmla="*/ 0 h 348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0044113" h="3482974">
                  <a:moveTo>
                    <a:pt x="722897" y="2545795"/>
                  </a:moveTo>
                  <a:cubicBezTo>
                    <a:pt x="751246" y="2574141"/>
                    <a:pt x="788454" y="2581228"/>
                    <a:pt x="830977" y="2581228"/>
                  </a:cubicBezTo>
                  <a:cubicBezTo>
                    <a:pt x="830977" y="2581228"/>
                    <a:pt x="830977" y="2581228"/>
                    <a:pt x="985124" y="2581228"/>
                  </a:cubicBezTo>
                  <a:cubicBezTo>
                    <a:pt x="1027648" y="2581228"/>
                    <a:pt x="1066627" y="2574141"/>
                    <a:pt x="1093204" y="2545795"/>
                  </a:cubicBezTo>
                  <a:cubicBezTo>
                    <a:pt x="1093204" y="2545795"/>
                    <a:pt x="1093204" y="2545795"/>
                    <a:pt x="722897" y="2545795"/>
                  </a:cubicBezTo>
                  <a:close/>
                  <a:moveTo>
                    <a:pt x="687461" y="2358005"/>
                  </a:moveTo>
                  <a:lnTo>
                    <a:pt x="687461" y="2365092"/>
                  </a:lnTo>
                  <a:cubicBezTo>
                    <a:pt x="687461" y="2365092"/>
                    <a:pt x="687461" y="2365092"/>
                    <a:pt x="1139271" y="2365092"/>
                  </a:cubicBezTo>
                  <a:cubicBezTo>
                    <a:pt x="1139271" y="2365092"/>
                    <a:pt x="1139271" y="2365092"/>
                    <a:pt x="1139271" y="2358005"/>
                  </a:cubicBezTo>
                  <a:cubicBezTo>
                    <a:pt x="1139271" y="2358005"/>
                    <a:pt x="1139271" y="2358005"/>
                    <a:pt x="687461" y="2358005"/>
                  </a:cubicBezTo>
                  <a:close/>
                  <a:moveTo>
                    <a:pt x="1139271" y="2170215"/>
                  </a:moveTo>
                  <a:cubicBezTo>
                    <a:pt x="1119781" y="2170215"/>
                    <a:pt x="1126869" y="2177302"/>
                    <a:pt x="1121553" y="2177302"/>
                  </a:cubicBezTo>
                  <a:cubicBezTo>
                    <a:pt x="1121553" y="2177302"/>
                    <a:pt x="1121553" y="2177302"/>
                    <a:pt x="705179" y="2177302"/>
                  </a:cubicBezTo>
                  <a:cubicBezTo>
                    <a:pt x="699864" y="2177302"/>
                    <a:pt x="692776" y="2177302"/>
                    <a:pt x="687461" y="2177302"/>
                  </a:cubicBezTo>
                  <a:cubicBezTo>
                    <a:pt x="687461" y="2177302"/>
                    <a:pt x="687461" y="2177302"/>
                    <a:pt x="687461" y="2191475"/>
                  </a:cubicBezTo>
                  <a:cubicBezTo>
                    <a:pt x="687461" y="2191475"/>
                    <a:pt x="687461" y="2191475"/>
                    <a:pt x="1139271" y="2191475"/>
                  </a:cubicBezTo>
                  <a:close/>
                  <a:moveTo>
                    <a:pt x="925458" y="179966"/>
                  </a:moveTo>
                  <a:cubicBezTo>
                    <a:pt x="550063" y="169001"/>
                    <a:pt x="219926" y="443565"/>
                    <a:pt x="170094" y="825568"/>
                  </a:cubicBezTo>
                  <a:cubicBezTo>
                    <a:pt x="116939" y="1231265"/>
                    <a:pt x="402200" y="1603302"/>
                    <a:pt x="807944" y="1656450"/>
                  </a:cubicBezTo>
                  <a:cubicBezTo>
                    <a:pt x="900078" y="1668851"/>
                    <a:pt x="988668" y="1661765"/>
                    <a:pt x="1073715" y="1642277"/>
                  </a:cubicBezTo>
                  <a:cubicBezTo>
                    <a:pt x="1073715" y="1642277"/>
                    <a:pt x="1073715" y="1642277"/>
                    <a:pt x="1148131" y="1913333"/>
                  </a:cubicBezTo>
                  <a:cubicBezTo>
                    <a:pt x="1148131" y="1913333"/>
                    <a:pt x="1148131" y="1913333"/>
                    <a:pt x="1286331" y="1557240"/>
                  </a:cubicBezTo>
                  <a:cubicBezTo>
                    <a:pt x="1472371" y="1443858"/>
                    <a:pt x="1608800" y="1250753"/>
                    <a:pt x="1640693" y="1018673"/>
                  </a:cubicBezTo>
                  <a:cubicBezTo>
                    <a:pt x="1693847" y="612975"/>
                    <a:pt x="1406814" y="240938"/>
                    <a:pt x="1001071" y="186019"/>
                  </a:cubicBezTo>
                  <a:cubicBezTo>
                    <a:pt x="975712" y="182697"/>
                    <a:pt x="950484" y="180697"/>
                    <a:pt x="925458" y="179966"/>
                  </a:cubicBezTo>
                  <a:close/>
                  <a:moveTo>
                    <a:pt x="908937" y="0"/>
                  </a:moveTo>
                  <a:cubicBezTo>
                    <a:pt x="1408586" y="0"/>
                    <a:pt x="1816101" y="407469"/>
                    <a:pt x="1816101" y="908833"/>
                  </a:cubicBezTo>
                  <a:cubicBezTo>
                    <a:pt x="1816101" y="1156858"/>
                    <a:pt x="1716880" y="1383623"/>
                    <a:pt x="1553874" y="1546611"/>
                  </a:cubicBezTo>
                  <a:cubicBezTo>
                    <a:pt x="1550330" y="1550154"/>
                    <a:pt x="1548559" y="1553697"/>
                    <a:pt x="1546787" y="1555469"/>
                  </a:cubicBezTo>
                  <a:cubicBezTo>
                    <a:pt x="1543243" y="1559012"/>
                    <a:pt x="1394412" y="1716685"/>
                    <a:pt x="1392640" y="1957623"/>
                  </a:cubicBezTo>
                  <a:cubicBezTo>
                    <a:pt x="1396183" y="1994827"/>
                    <a:pt x="1387324" y="2049746"/>
                    <a:pt x="1350116" y="2092265"/>
                  </a:cubicBezTo>
                  <a:cubicBezTo>
                    <a:pt x="1332398" y="2113524"/>
                    <a:pt x="1314680" y="2131240"/>
                    <a:pt x="1286331" y="2143641"/>
                  </a:cubicBezTo>
                  <a:cubicBezTo>
                    <a:pt x="1286331" y="2143641"/>
                    <a:pt x="1286331" y="2143641"/>
                    <a:pt x="1286331" y="2441271"/>
                  </a:cubicBezTo>
                  <a:cubicBezTo>
                    <a:pt x="1286331" y="2607802"/>
                    <a:pt x="1151674" y="2740672"/>
                    <a:pt x="985124" y="2740672"/>
                  </a:cubicBezTo>
                  <a:cubicBezTo>
                    <a:pt x="985124" y="2740672"/>
                    <a:pt x="985124" y="2740672"/>
                    <a:pt x="958547" y="2740672"/>
                  </a:cubicBezTo>
                  <a:cubicBezTo>
                    <a:pt x="958547" y="2740672"/>
                    <a:pt x="958547" y="2740672"/>
                    <a:pt x="958547" y="3252666"/>
                  </a:cubicBezTo>
                  <a:cubicBezTo>
                    <a:pt x="958547" y="3332388"/>
                    <a:pt x="1024104" y="3397937"/>
                    <a:pt x="1105607" y="3397937"/>
                  </a:cubicBezTo>
                  <a:cubicBezTo>
                    <a:pt x="1105607" y="3397937"/>
                    <a:pt x="1105607" y="3397937"/>
                    <a:pt x="1447566" y="3397937"/>
                  </a:cubicBezTo>
                  <a:cubicBezTo>
                    <a:pt x="1447566" y="3397937"/>
                    <a:pt x="1447566" y="3397937"/>
                    <a:pt x="1447566" y="3399266"/>
                  </a:cubicBezTo>
                  <a:lnTo>
                    <a:pt x="1447566" y="3401996"/>
                  </a:lnTo>
                  <a:lnTo>
                    <a:pt x="10044113" y="3401996"/>
                  </a:lnTo>
                  <a:lnTo>
                    <a:pt x="10044113" y="3482974"/>
                  </a:lnTo>
                  <a:lnTo>
                    <a:pt x="1447566" y="3482974"/>
                  </a:lnTo>
                  <a:lnTo>
                    <a:pt x="1444218" y="3482974"/>
                  </a:lnTo>
                  <a:lnTo>
                    <a:pt x="1442223" y="3482974"/>
                  </a:lnTo>
                  <a:cubicBezTo>
                    <a:pt x="1426193" y="3482974"/>
                    <a:pt x="1362076" y="3482974"/>
                    <a:pt x="1105607" y="3482974"/>
                  </a:cubicBezTo>
                  <a:cubicBezTo>
                    <a:pt x="978037" y="3482974"/>
                    <a:pt x="875272" y="3380221"/>
                    <a:pt x="875272" y="3252666"/>
                  </a:cubicBezTo>
                  <a:cubicBezTo>
                    <a:pt x="875272" y="3252666"/>
                    <a:pt x="875272" y="3252666"/>
                    <a:pt x="875272" y="2740672"/>
                  </a:cubicBezTo>
                  <a:cubicBezTo>
                    <a:pt x="875272" y="2740672"/>
                    <a:pt x="875272" y="2740672"/>
                    <a:pt x="830977" y="2740672"/>
                  </a:cubicBezTo>
                  <a:cubicBezTo>
                    <a:pt x="666199" y="2740672"/>
                    <a:pt x="526226" y="2607802"/>
                    <a:pt x="526226" y="2441271"/>
                  </a:cubicBezTo>
                  <a:cubicBezTo>
                    <a:pt x="526226" y="2441271"/>
                    <a:pt x="526226" y="2441271"/>
                    <a:pt x="526226" y="2136555"/>
                  </a:cubicBezTo>
                  <a:cubicBezTo>
                    <a:pt x="492562" y="2125925"/>
                    <a:pt x="490790" y="2111752"/>
                    <a:pt x="474844" y="2092265"/>
                  </a:cubicBezTo>
                  <a:cubicBezTo>
                    <a:pt x="437636" y="2049746"/>
                    <a:pt x="432321" y="1994827"/>
                    <a:pt x="435865" y="1957623"/>
                  </a:cubicBezTo>
                  <a:cubicBezTo>
                    <a:pt x="434093" y="1782234"/>
                    <a:pt x="354361" y="1649364"/>
                    <a:pt x="310066" y="1590901"/>
                  </a:cubicBezTo>
                  <a:cubicBezTo>
                    <a:pt x="120483" y="1424370"/>
                    <a:pt x="0" y="1179889"/>
                    <a:pt x="0" y="908833"/>
                  </a:cubicBezTo>
                  <a:cubicBezTo>
                    <a:pt x="0" y="407469"/>
                    <a:pt x="407516" y="0"/>
                    <a:pt x="908937" y="0"/>
                  </a:cubicBezTo>
                  <a:close/>
                </a:path>
              </a:pathLst>
            </a:custGeom>
            <a:solidFill>
              <a:schemeClr val="bg1">
                <a:lumMod val="85000"/>
              </a:schemeClr>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15" name="ïṧľíḍe">
              <a:extLst>
                <a:ext uri="{FF2B5EF4-FFF2-40B4-BE49-F238E27FC236}">
                  <a16:creationId xmlns:a16="http://schemas.microsoft.com/office/drawing/2014/main" id="{11A6CC65-2082-A442-B621-022F139B5DBD}"/>
                </a:ext>
              </a:extLst>
            </p:cNvPr>
            <p:cNvSpPr/>
            <p:nvPr/>
          </p:nvSpPr>
          <p:spPr>
            <a:xfrm rot="892896" flipH="1">
              <a:off x="1780192" y="3191079"/>
              <a:ext cx="1212912" cy="924886"/>
            </a:xfrm>
            <a:custGeom>
              <a:avLst/>
              <a:gdLst>
                <a:gd name="connsiteX0" fmla="*/ 665832 w 1212912"/>
                <a:gd name="connsiteY0" fmla="*/ 784940 h 924886"/>
                <a:gd name="connsiteX1" fmla="*/ 664932 w 1212912"/>
                <a:gd name="connsiteY1" fmla="*/ 784899 h 924886"/>
                <a:gd name="connsiteX2" fmla="*/ 664560 w 1212912"/>
                <a:gd name="connsiteY2" fmla="*/ 784940 h 924886"/>
                <a:gd name="connsiteX3" fmla="*/ 665832 w 1212912"/>
                <a:gd name="connsiteY3" fmla="*/ 784940 h 924886"/>
                <a:gd name="connsiteX4" fmla="*/ 674728 w 1212912"/>
                <a:gd name="connsiteY4" fmla="*/ 115336 h 924886"/>
                <a:gd name="connsiteX5" fmla="*/ 548815 w 1212912"/>
                <a:gd name="connsiteY5" fmla="*/ 167453 h 924886"/>
                <a:gd name="connsiteX6" fmla="*/ 534824 w 1212912"/>
                <a:gd name="connsiteY6" fmla="*/ 175215 h 924886"/>
                <a:gd name="connsiteX7" fmla="*/ 518290 w 1212912"/>
                <a:gd name="connsiteY7" fmla="*/ 169671 h 924886"/>
                <a:gd name="connsiteX8" fmla="*/ 406367 w 1212912"/>
                <a:gd name="connsiteY8" fmla="*/ 155256 h 924886"/>
                <a:gd name="connsiteX9" fmla="*/ 321153 w 1212912"/>
                <a:gd name="connsiteY9" fmla="*/ 231768 h 924886"/>
                <a:gd name="connsiteX10" fmla="*/ 332600 w 1212912"/>
                <a:gd name="connsiteY10" fmla="*/ 237312 h 924886"/>
                <a:gd name="connsiteX11" fmla="*/ 427989 w 1212912"/>
                <a:gd name="connsiteY11" fmla="*/ 399208 h 924886"/>
                <a:gd name="connsiteX12" fmla="*/ 501756 w 1212912"/>
                <a:gd name="connsiteY12" fmla="*/ 355962 h 924886"/>
                <a:gd name="connsiteX13" fmla="*/ 627670 w 1212912"/>
                <a:gd name="connsiteY13" fmla="*/ 378139 h 924886"/>
                <a:gd name="connsiteX14" fmla="*/ 706525 w 1212912"/>
                <a:gd name="connsiteY14" fmla="*/ 353744 h 924886"/>
                <a:gd name="connsiteX15" fmla="*/ 789195 w 1212912"/>
                <a:gd name="connsiteY15" fmla="*/ 221788 h 924886"/>
                <a:gd name="connsiteX16" fmla="*/ 674728 w 1212912"/>
                <a:gd name="connsiteY16" fmla="*/ 115336 h 924886"/>
                <a:gd name="connsiteX17" fmla="*/ 698978 w 1212912"/>
                <a:gd name="connsiteY17" fmla="*/ 7725 h 924886"/>
                <a:gd name="connsiteX18" fmla="*/ 486509 w 1212912"/>
                <a:gd name="connsiteY18" fmla="*/ 39546 h 924886"/>
                <a:gd name="connsiteX19" fmla="*/ 183823 w 1212912"/>
                <a:gd name="connsiteY19" fmla="*/ 132720 h 924886"/>
                <a:gd name="connsiteX20" fmla="*/ 37568 w 1212912"/>
                <a:gd name="connsiteY20" fmla="*/ 431100 h 924886"/>
                <a:gd name="connsiteX21" fmla="*/ 271577 w 1212912"/>
                <a:gd name="connsiteY21" fmla="*/ 540912 h 924886"/>
                <a:gd name="connsiteX22" fmla="*/ 393669 w 1212912"/>
                <a:gd name="connsiteY22" fmla="*/ 447738 h 924886"/>
                <a:gd name="connsiteX23" fmla="*/ 311002 w 1212912"/>
                <a:gd name="connsiteY23" fmla="*/ 262499 h 924886"/>
                <a:gd name="connsiteX24" fmla="*/ 160931 w 1212912"/>
                <a:gd name="connsiteY24" fmla="*/ 259171 h 924886"/>
                <a:gd name="connsiteX25" fmla="*/ 136767 w 1212912"/>
                <a:gd name="connsiteY25" fmla="*/ 350127 h 924886"/>
                <a:gd name="connsiteX26" fmla="*/ 174921 w 1212912"/>
                <a:gd name="connsiteY26" fmla="*/ 387840 h 924886"/>
                <a:gd name="connsiteX27" fmla="*/ 249957 w 1212912"/>
                <a:gd name="connsiteY27" fmla="*/ 385622 h 924886"/>
                <a:gd name="connsiteX28" fmla="*/ 272849 w 1212912"/>
                <a:gd name="connsiteY28" fmla="*/ 394496 h 924886"/>
                <a:gd name="connsiteX29" fmla="*/ 263946 w 1212912"/>
                <a:gd name="connsiteY29" fmla="*/ 414461 h 924886"/>
                <a:gd name="connsiteX30" fmla="*/ 160931 w 1212912"/>
                <a:gd name="connsiteY30" fmla="*/ 416680 h 924886"/>
                <a:gd name="connsiteX31" fmla="*/ 102429 w 1212912"/>
                <a:gd name="connsiteY31" fmla="*/ 362328 h 924886"/>
                <a:gd name="connsiteX32" fmla="*/ 139311 w 1212912"/>
                <a:gd name="connsiteY32" fmla="*/ 234768 h 924886"/>
                <a:gd name="connsiteX33" fmla="*/ 288110 w 1212912"/>
                <a:gd name="connsiteY33" fmla="*/ 217021 h 924886"/>
                <a:gd name="connsiteX34" fmla="*/ 398756 w 1212912"/>
                <a:gd name="connsiteY34" fmla="*/ 124956 h 924886"/>
                <a:gd name="connsiteX35" fmla="*/ 529750 w 1212912"/>
                <a:gd name="connsiteY35" fmla="*/ 136048 h 924886"/>
                <a:gd name="connsiteX36" fmla="*/ 679821 w 1212912"/>
                <a:gd name="connsiteY36" fmla="*/ 83915 h 924886"/>
                <a:gd name="connsiteX37" fmla="*/ 795554 w 1212912"/>
                <a:gd name="connsiteY37" fmla="*/ 142703 h 924886"/>
                <a:gd name="connsiteX38" fmla="*/ 824805 w 1212912"/>
                <a:gd name="connsiteY38" fmla="*/ 209256 h 924886"/>
                <a:gd name="connsiteX39" fmla="*/ 1021933 w 1212912"/>
                <a:gd name="connsiteY39" fmla="*/ 254734 h 924886"/>
                <a:gd name="connsiteX40" fmla="*/ 1060086 w 1212912"/>
                <a:gd name="connsiteY40" fmla="*/ 387840 h 924886"/>
                <a:gd name="connsiteX41" fmla="*/ 1102055 w 1212912"/>
                <a:gd name="connsiteY41" fmla="*/ 506526 h 924886"/>
                <a:gd name="connsiteX42" fmla="*/ 1041009 w 1212912"/>
                <a:gd name="connsiteY42" fmla="*/ 581953 h 924886"/>
                <a:gd name="connsiteX43" fmla="*/ 889666 w 1212912"/>
                <a:gd name="connsiteY43" fmla="*/ 566424 h 924886"/>
                <a:gd name="connsiteX44" fmla="*/ 665832 w 1212912"/>
                <a:gd name="connsiteY44" fmla="*/ 561987 h 924886"/>
                <a:gd name="connsiteX45" fmla="*/ 542468 w 1212912"/>
                <a:gd name="connsiteY45" fmla="*/ 614120 h 924886"/>
                <a:gd name="connsiteX46" fmla="*/ 532294 w 1212912"/>
                <a:gd name="connsiteY46" fmla="*/ 613011 h 924886"/>
                <a:gd name="connsiteX47" fmla="*/ 475063 w 1212912"/>
                <a:gd name="connsiteY47" fmla="*/ 566424 h 924886"/>
                <a:gd name="connsiteX48" fmla="*/ 482694 w 1212912"/>
                <a:gd name="connsiteY48" fmla="*/ 546458 h 924886"/>
                <a:gd name="connsiteX49" fmla="*/ 506858 w 1212912"/>
                <a:gd name="connsiteY49" fmla="*/ 553113 h 924886"/>
                <a:gd name="connsiteX50" fmla="*/ 541196 w 1212912"/>
                <a:gd name="connsiteY50" fmla="*/ 581953 h 924886"/>
                <a:gd name="connsiteX51" fmla="*/ 642939 w 1212912"/>
                <a:gd name="connsiteY51" fmla="*/ 538694 h 924886"/>
                <a:gd name="connsiteX52" fmla="*/ 908743 w 1212912"/>
                <a:gd name="connsiteY52" fmla="*/ 539803 h 924886"/>
                <a:gd name="connsiteX53" fmla="*/ 1025748 w 1212912"/>
                <a:gd name="connsiteY53" fmla="*/ 553113 h 924886"/>
                <a:gd name="connsiteX54" fmla="*/ 1066445 w 1212912"/>
                <a:gd name="connsiteY54" fmla="*/ 502090 h 924886"/>
                <a:gd name="connsiteX55" fmla="*/ 1029563 w 1212912"/>
                <a:gd name="connsiteY55" fmla="*/ 405588 h 924886"/>
                <a:gd name="connsiteX56" fmla="*/ 1023204 w 1212912"/>
                <a:gd name="connsiteY56" fmla="*/ 388949 h 924886"/>
                <a:gd name="connsiteX57" fmla="*/ 996497 w 1212912"/>
                <a:gd name="connsiteY57" fmla="*/ 276918 h 924886"/>
                <a:gd name="connsiteX58" fmla="*/ 832436 w 1212912"/>
                <a:gd name="connsiteY58" fmla="*/ 240314 h 924886"/>
                <a:gd name="connsiteX59" fmla="*/ 743411 w 1212912"/>
                <a:gd name="connsiteY59" fmla="*/ 351236 h 924886"/>
                <a:gd name="connsiteX60" fmla="*/ 885851 w 1212912"/>
                <a:gd name="connsiteY60" fmla="*/ 421117 h 924886"/>
                <a:gd name="connsiteX61" fmla="*/ 883307 w 1212912"/>
                <a:gd name="connsiteY61" fmla="*/ 443301 h 924886"/>
                <a:gd name="connsiteX62" fmla="*/ 857872 w 1212912"/>
                <a:gd name="connsiteY62" fmla="*/ 441083 h 924886"/>
                <a:gd name="connsiteX63" fmla="*/ 637852 w 1212912"/>
                <a:gd name="connsiteY63" fmla="*/ 408915 h 924886"/>
                <a:gd name="connsiteX64" fmla="*/ 614960 w 1212912"/>
                <a:gd name="connsiteY64" fmla="*/ 408915 h 924886"/>
                <a:gd name="connsiteX65" fmla="*/ 508130 w 1212912"/>
                <a:gd name="connsiteY65" fmla="*/ 386731 h 924886"/>
                <a:gd name="connsiteX66" fmla="*/ 439453 w 1212912"/>
                <a:gd name="connsiteY66" fmla="*/ 459939 h 924886"/>
                <a:gd name="connsiteX67" fmla="*/ 424192 w 1212912"/>
                <a:gd name="connsiteY67" fmla="*/ 473250 h 924886"/>
                <a:gd name="connsiteX68" fmla="*/ 321177 w 1212912"/>
                <a:gd name="connsiteY68" fmla="*/ 525383 h 924886"/>
                <a:gd name="connsiteX69" fmla="*/ 318633 w 1212912"/>
                <a:gd name="connsiteY69" fmla="*/ 528711 h 924886"/>
                <a:gd name="connsiteX70" fmla="*/ 289382 w 1212912"/>
                <a:gd name="connsiteY70" fmla="*/ 617448 h 924886"/>
                <a:gd name="connsiteX71" fmla="*/ 288110 w 1212912"/>
                <a:gd name="connsiteY71" fmla="*/ 617448 h 924886"/>
                <a:gd name="connsiteX72" fmla="*/ 293197 w 1212912"/>
                <a:gd name="connsiteY72" fmla="*/ 638523 h 924886"/>
                <a:gd name="connsiteX73" fmla="*/ 305915 w 1212912"/>
                <a:gd name="connsiteY73" fmla="*/ 669581 h 924886"/>
                <a:gd name="connsiteX74" fmla="*/ 387310 w 1212912"/>
                <a:gd name="connsiteY74" fmla="*/ 735025 h 924886"/>
                <a:gd name="connsiteX75" fmla="*/ 641668 w 1212912"/>
                <a:gd name="connsiteY75" fmla="*/ 783831 h 924886"/>
                <a:gd name="connsiteX76" fmla="*/ 664932 w 1212912"/>
                <a:gd name="connsiteY76" fmla="*/ 784899 h 924886"/>
                <a:gd name="connsiteX77" fmla="*/ 732124 w 1212912"/>
                <a:gd name="connsiteY77" fmla="*/ 777453 h 924886"/>
                <a:gd name="connsiteX78" fmla="*/ 789195 w 1212912"/>
                <a:gd name="connsiteY78" fmla="*/ 745008 h 924886"/>
                <a:gd name="connsiteX79" fmla="*/ 805728 w 1212912"/>
                <a:gd name="connsiteY79" fmla="*/ 680674 h 924886"/>
                <a:gd name="connsiteX80" fmla="*/ 777749 w 1212912"/>
                <a:gd name="connsiteY80" fmla="*/ 655161 h 924886"/>
                <a:gd name="connsiteX81" fmla="*/ 766303 w 1212912"/>
                <a:gd name="connsiteY81" fmla="*/ 635196 h 924886"/>
                <a:gd name="connsiteX82" fmla="*/ 789195 w 1212912"/>
                <a:gd name="connsiteY82" fmla="*/ 625213 h 924886"/>
                <a:gd name="connsiteX83" fmla="*/ 840067 w 1212912"/>
                <a:gd name="connsiteY83" fmla="*/ 669581 h 924886"/>
                <a:gd name="connsiteX84" fmla="*/ 819718 w 1212912"/>
                <a:gd name="connsiteY84" fmla="*/ 762756 h 924886"/>
                <a:gd name="connsiteX85" fmla="*/ 818446 w 1212912"/>
                <a:gd name="connsiteY85" fmla="*/ 763865 h 924886"/>
                <a:gd name="connsiteX86" fmla="*/ 646755 w 1212912"/>
                <a:gd name="connsiteY86" fmla="*/ 815998 h 924886"/>
                <a:gd name="connsiteX87" fmla="*/ 564088 w 1212912"/>
                <a:gd name="connsiteY87" fmla="*/ 802687 h 924886"/>
                <a:gd name="connsiteX88" fmla="*/ 800641 w 1212912"/>
                <a:gd name="connsiteY88" fmla="*/ 924701 h 924886"/>
                <a:gd name="connsiteX89" fmla="*/ 940538 w 1212912"/>
                <a:gd name="connsiteY89" fmla="*/ 852602 h 924886"/>
                <a:gd name="connsiteX90" fmla="*/ 1063902 w 1212912"/>
                <a:gd name="connsiteY90" fmla="*/ 659598 h 924886"/>
                <a:gd name="connsiteX91" fmla="*/ 1212701 w 1212912"/>
                <a:gd name="connsiteY91" fmla="*/ 457721 h 924886"/>
                <a:gd name="connsiteX92" fmla="*/ 1124948 w 1212912"/>
                <a:gd name="connsiteY92" fmla="*/ 279137 h 924886"/>
                <a:gd name="connsiteX93" fmla="*/ 1049912 w 1212912"/>
                <a:gd name="connsiteY93" fmla="*/ 150468 h 924886"/>
                <a:gd name="connsiteX94" fmla="*/ 820990 w 1212912"/>
                <a:gd name="connsiteY94" fmla="*/ 71713 h 924886"/>
                <a:gd name="connsiteX95" fmla="*/ 698978 w 1212912"/>
                <a:gd name="connsiteY95" fmla="*/ 7725 h 924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212912" h="924886">
                  <a:moveTo>
                    <a:pt x="665832" y="784940"/>
                  </a:moveTo>
                  <a:lnTo>
                    <a:pt x="664932" y="784899"/>
                  </a:lnTo>
                  <a:lnTo>
                    <a:pt x="664560" y="784940"/>
                  </a:lnTo>
                  <a:cubicBezTo>
                    <a:pt x="664560" y="784940"/>
                    <a:pt x="665832" y="784940"/>
                    <a:pt x="665832" y="784940"/>
                  </a:cubicBezTo>
                  <a:close/>
                  <a:moveTo>
                    <a:pt x="674728" y="115336"/>
                  </a:moveTo>
                  <a:cubicBezTo>
                    <a:pt x="589514" y="103139"/>
                    <a:pt x="551358" y="165236"/>
                    <a:pt x="548815" y="167453"/>
                  </a:cubicBezTo>
                  <a:cubicBezTo>
                    <a:pt x="546271" y="171889"/>
                    <a:pt x="541184" y="175215"/>
                    <a:pt x="534824" y="175215"/>
                  </a:cubicBezTo>
                  <a:cubicBezTo>
                    <a:pt x="528465" y="176324"/>
                    <a:pt x="522106" y="174106"/>
                    <a:pt x="518290" y="169671"/>
                  </a:cubicBezTo>
                  <a:cubicBezTo>
                    <a:pt x="518290" y="168562"/>
                    <a:pt x="490310" y="138623"/>
                    <a:pt x="406367" y="155256"/>
                  </a:cubicBezTo>
                  <a:cubicBezTo>
                    <a:pt x="338959" y="169671"/>
                    <a:pt x="323697" y="215135"/>
                    <a:pt x="321153" y="231768"/>
                  </a:cubicBezTo>
                  <a:cubicBezTo>
                    <a:pt x="324968" y="232877"/>
                    <a:pt x="328784" y="235094"/>
                    <a:pt x="332600" y="237312"/>
                  </a:cubicBezTo>
                  <a:cubicBezTo>
                    <a:pt x="401280" y="281667"/>
                    <a:pt x="422901" y="351526"/>
                    <a:pt x="427989" y="399208"/>
                  </a:cubicBezTo>
                  <a:cubicBezTo>
                    <a:pt x="443251" y="380357"/>
                    <a:pt x="466144" y="362615"/>
                    <a:pt x="501756" y="355962"/>
                  </a:cubicBezTo>
                  <a:cubicBezTo>
                    <a:pt x="561533" y="345982"/>
                    <a:pt x="607320" y="365942"/>
                    <a:pt x="627670" y="378139"/>
                  </a:cubicBezTo>
                  <a:cubicBezTo>
                    <a:pt x="642932" y="370377"/>
                    <a:pt x="670913" y="358179"/>
                    <a:pt x="706525" y="353744"/>
                  </a:cubicBezTo>
                  <a:cubicBezTo>
                    <a:pt x="707797" y="314933"/>
                    <a:pt x="726874" y="251728"/>
                    <a:pt x="789195" y="221788"/>
                  </a:cubicBezTo>
                  <a:cubicBezTo>
                    <a:pt x="791739" y="194066"/>
                    <a:pt x="766302" y="127534"/>
                    <a:pt x="674728" y="115336"/>
                  </a:cubicBezTo>
                  <a:close/>
                  <a:moveTo>
                    <a:pt x="698978" y="7725"/>
                  </a:moveTo>
                  <a:cubicBezTo>
                    <a:pt x="581655" y="-20976"/>
                    <a:pt x="486509" y="39546"/>
                    <a:pt x="486509" y="39546"/>
                  </a:cubicBezTo>
                  <a:cubicBezTo>
                    <a:pt x="251228" y="-28116"/>
                    <a:pt x="183823" y="132720"/>
                    <a:pt x="183823" y="132720"/>
                  </a:cubicBezTo>
                  <a:cubicBezTo>
                    <a:pt x="49014" y="146031"/>
                    <a:pt x="-60360" y="283574"/>
                    <a:pt x="37568" y="431100"/>
                  </a:cubicBezTo>
                  <a:cubicBezTo>
                    <a:pt x="112603" y="544240"/>
                    <a:pt x="224521" y="546458"/>
                    <a:pt x="271577" y="540912"/>
                  </a:cubicBezTo>
                  <a:cubicBezTo>
                    <a:pt x="288110" y="505417"/>
                    <a:pt x="321177" y="465485"/>
                    <a:pt x="393669" y="447738"/>
                  </a:cubicBezTo>
                  <a:cubicBezTo>
                    <a:pt x="394940" y="441083"/>
                    <a:pt x="403843" y="320178"/>
                    <a:pt x="311002" y="262499"/>
                  </a:cubicBezTo>
                  <a:cubicBezTo>
                    <a:pt x="256315" y="228113"/>
                    <a:pt x="195270" y="236987"/>
                    <a:pt x="160931" y="259171"/>
                  </a:cubicBezTo>
                  <a:cubicBezTo>
                    <a:pt x="129137" y="281355"/>
                    <a:pt x="120234" y="314632"/>
                    <a:pt x="136767" y="350127"/>
                  </a:cubicBezTo>
                  <a:cubicBezTo>
                    <a:pt x="144398" y="368984"/>
                    <a:pt x="157116" y="381185"/>
                    <a:pt x="174921" y="387840"/>
                  </a:cubicBezTo>
                  <a:cubicBezTo>
                    <a:pt x="209259" y="400042"/>
                    <a:pt x="248685" y="385622"/>
                    <a:pt x="249957" y="385622"/>
                  </a:cubicBezTo>
                  <a:cubicBezTo>
                    <a:pt x="258859" y="382294"/>
                    <a:pt x="269033" y="386731"/>
                    <a:pt x="272849" y="394496"/>
                  </a:cubicBezTo>
                  <a:cubicBezTo>
                    <a:pt x="276664" y="402260"/>
                    <a:pt x="272849" y="411134"/>
                    <a:pt x="263946" y="414461"/>
                  </a:cubicBezTo>
                  <a:cubicBezTo>
                    <a:pt x="261403" y="415571"/>
                    <a:pt x="209259" y="434427"/>
                    <a:pt x="160931" y="416680"/>
                  </a:cubicBezTo>
                  <a:cubicBezTo>
                    <a:pt x="135495" y="407806"/>
                    <a:pt x="115147" y="388949"/>
                    <a:pt x="102429" y="362328"/>
                  </a:cubicBezTo>
                  <a:cubicBezTo>
                    <a:pt x="80809" y="312413"/>
                    <a:pt x="94798" y="264717"/>
                    <a:pt x="139311" y="234768"/>
                  </a:cubicBezTo>
                  <a:cubicBezTo>
                    <a:pt x="180008" y="207038"/>
                    <a:pt x="237239" y="201492"/>
                    <a:pt x="288110" y="217021"/>
                  </a:cubicBezTo>
                  <a:cubicBezTo>
                    <a:pt x="297013" y="183744"/>
                    <a:pt x="326264" y="139376"/>
                    <a:pt x="398756" y="124956"/>
                  </a:cubicBezTo>
                  <a:cubicBezTo>
                    <a:pt x="467433" y="110536"/>
                    <a:pt x="508130" y="123847"/>
                    <a:pt x="529750" y="136048"/>
                  </a:cubicBezTo>
                  <a:cubicBezTo>
                    <a:pt x="555186" y="107208"/>
                    <a:pt x="606058" y="72823"/>
                    <a:pt x="679821" y="83915"/>
                  </a:cubicBezTo>
                  <a:cubicBezTo>
                    <a:pt x="742139" y="92788"/>
                    <a:pt x="776477" y="120519"/>
                    <a:pt x="795554" y="142703"/>
                  </a:cubicBezTo>
                  <a:cubicBezTo>
                    <a:pt x="812087" y="162669"/>
                    <a:pt x="822262" y="187072"/>
                    <a:pt x="824805" y="209256"/>
                  </a:cubicBezTo>
                  <a:cubicBezTo>
                    <a:pt x="894754" y="194836"/>
                    <a:pt x="974876" y="212584"/>
                    <a:pt x="1021933" y="254734"/>
                  </a:cubicBezTo>
                  <a:cubicBezTo>
                    <a:pt x="1060086" y="289120"/>
                    <a:pt x="1074076" y="336816"/>
                    <a:pt x="1060086" y="387840"/>
                  </a:cubicBezTo>
                  <a:cubicBezTo>
                    <a:pt x="1077891" y="402260"/>
                    <a:pt x="1112230" y="441082"/>
                    <a:pt x="1102055" y="506526"/>
                  </a:cubicBezTo>
                  <a:cubicBezTo>
                    <a:pt x="1096968" y="540912"/>
                    <a:pt x="1075348" y="567533"/>
                    <a:pt x="1041009" y="581953"/>
                  </a:cubicBezTo>
                  <a:cubicBezTo>
                    <a:pt x="996497" y="599700"/>
                    <a:pt x="937994" y="593045"/>
                    <a:pt x="889666" y="566424"/>
                  </a:cubicBezTo>
                  <a:cubicBezTo>
                    <a:pt x="820990" y="528711"/>
                    <a:pt x="714160" y="526492"/>
                    <a:pt x="665832" y="561987"/>
                  </a:cubicBezTo>
                  <a:cubicBezTo>
                    <a:pt x="627678" y="589718"/>
                    <a:pt x="584437" y="617448"/>
                    <a:pt x="542468" y="614120"/>
                  </a:cubicBezTo>
                  <a:cubicBezTo>
                    <a:pt x="539924" y="614120"/>
                    <a:pt x="536109" y="614120"/>
                    <a:pt x="532294" y="613011"/>
                  </a:cubicBezTo>
                  <a:cubicBezTo>
                    <a:pt x="508130" y="608574"/>
                    <a:pt x="489053" y="593045"/>
                    <a:pt x="475063" y="566424"/>
                  </a:cubicBezTo>
                  <a:cubicBezTo>
                    <a:pt x="469976" y="558660"/>
                    <a:pt x="473791" y="549786"/>
                    <a:pt x="482694" y="546458"/>
                  </a:cubicBezTo>
                  <a:cubicBezTo>
                    <a:pt x="491596" y="542021"/>
                    <a:pt x="503043" y="545349"/>
                    <a:pt x="506858" y="553113"/>
                  </a:cubicBezTo>
                  <a:cubicBezTo>
                    <a:pt x="515760" y="570861"/>
                    <a:pt x="527207" y="579735"/>
                    <a:pt x="541196" y="581953"/>
                  </a:cubicBezTo>
                  <a:cubicBezTo>
                    <a:pt x="570448" y="588608"/>
                    <a:pt x="613688" y="559769"/>
                    <a:pt x="642939" y="538694"/>
                  </a:cubicBezTo>
                  <a:cubicBezTo>
                    <a:pt x="703985" y="493216"/>
                    <a:pt x="826077" y="494325"/>
                    <a:pt x="908743" y="539803"/>
                  </a:cubicBezTo>
                  <a:cubicBezTo>
                    <a:pt x="946897" y="560878"/>
                    <a:pt x="992681" y="566424"/>
                    <a:pt x="1025748" y="553113"/>
                  </a:cubicBezTo>
                  <a:cubicBezTo>
                    <a:pt x="1048640" y="544240"/>
                    <a:pt x="1062630" y="526492"/>
                    <a:pt x="1066445" y="502090"/>
                  </a:cubicBezTo>
                  <a:cubicBezTo>
                    <a:pt x="1077891" y="436646"/>
                    <a:pt x="1030835" y="405588"/>
                    <a:pt x="1029563" y="405588"/>
                  </a:cubicBezTo>
                  <a:cubicBezTo>
                    <a:pt x="1023204" y="402260"/>
                    <a:pt x="1020661" y="395605"/>
                    <a:pt x="1023204" y="388949"/>
                  </a:cubicBezTo>
                  <a:cubicBezTo>
                    <a:pt x="1037194" y="344581"/>
                    <a:pt x="1028291" y="305758"/>
                    <a:pt x="996497" y="276918"/>
                  </a:cubicBezTo>
                  <a:cubicBezTo>
                    <a:pt x="957071" y="242533"/>
                    <a:pt x="889667" y="227004"/>
                    <a:pt x="832436" y="240314"/>
                  </a:cubicBezTo>
                  <a:cubicBezTo>
                    <a:pt x="756129" y="256953"/>
                    <a:pt x="744682" y="327943"/>
                    <a:pt x="743411" y="351236"/>
                  </a:cubicBezTo>
                  <a:cubicBezTo>
                    <a:pt x="787923" y="353454"/>
                    <a:pt x="838795" y="371202"/>
                    <a:pt x="885851" y="421117"/>
                  </a:cubicBezTo>
                  <a:cubicBezTo>
                    <a:pt x="892210" y="427772"/>
                    <a:pt x="890938" y="437755"/>
                    <a:pt x="883307" y="443301"/>
                  </a:cubicBezTo>
                  <a:cubicBezTo>
                    <a:pt x="875677" y="448847"/>
                    <a:pt x="864231" y="447738"/>
                    <a:pt x="857872" y="441083"/>
                  </a:cubicBezTo>
                  <a:cubicBezTo>
                    <a:pt x="757400" y="333489"/>
                    <a:pt x="641668" y="406697"/>
                    <a:pt x="637852" y="408915"/>
                  </a:cubicBezTo>
                  <a:cubicBezTo>
                    <a:pt x="630221" y="413352"/>
                    <a:pt x="621319" y="413352"/>
                    <a:pt x="614960" y="408915"/>
                  </a:cubicBezTo>
                  <a:cubicBezTo>
                    <a:pt x="612417" y="407806"/>
                    <a:pt x="570447" y="375639"/>
                    <a:pt x="508130" y="386731"/>
                  </a:cubicBezTo>
                  <a:cubicBezTo>
                    <a:pt x="449627" y="396714"/>
                    <a:pt x="439453" y="459939"/>
                    <a:pt x="439453" y="459939"/>
                  </a:cubicBezTo>
                  <a:cubicBezTo>
                    <a:pt x="438181" y="466594"/>
                    <a:pt x="431822" y="472141"/>
                    <a:pt x="424192" y="473250"/>
                  </a:cubicBezTo>
                  <a:cubicBezTo>
                    <a:pt x="370776" y="482124"/>
                    <a:pt x="340254" y="502089"/>
                    <a:pt x="321177" y="525383"/>
                  </a:cubicBezTo>
                  <a:cubicBezTo>
                    <a:pt x="319905" y="526492"/>
                    <a:pt x="319905" y="527601"/>
                    <a:pt x="318633" y="528711"/>
                  </a:cubicBezTo>
                  <a:cubicBezTo>
                    <a:pt x="293197" y="561987"/>
                    <a:pt x="286838" y="593045"/>
                    <a:pt x="289382" y="617448"/>
                  </a:cubicBezTo>
                  <a:cubicBezTo>
                    <a:pt x="289382" y="617448"/>
                    <a:pt x="288110" y="617448"/>
                    <a:pt x="288110" y="617448"/>
                  </a:cubicBezTo>
                  <a:cubicBezTo>
                    <a:pt x="289382" y="625212"/>
                    <a:pt x="290654" y="631868"/>
                    <a:pt x="293197" y="638523"/>
                  </a:cubicBezTo>
                  <a:cubicBezTo>
                    <a:pt x="297013" y="657380"/>
                    <a:pt x="305915" y="668472"/>
                    <a:pt x="305915" y="669581"/>
                  </a:cubicBezTo>
                  <a:cubicBezTo>
                    <a:pt x="323720" y="700639"/>
                    <a:pt x="354243" y="720605"/>
                    <a:pt x="387310" y="735025"/>
                  </a:cubicBezTo>
                  <a:cubicBezTo>
                    <a:pt x="387310" y="735025"/>
                    <a:pt x="471248" y="772738"/>
                    <a:pt x="641668" y="783831"/>
                  </a:cubicBezTo>
                  <a:lnTo>
                    <a:pt x="664932" y="784899"/>
                  </a:lnTo>
                  <a:lnTo>
                    <a:pt x="732124" y="777453"/>
                  </a:lnTo>
                  <a:cubicBezTo>
                    <a:pt x="753585" y="771352"/>
                    <a:pt x="773298" y="761092"/>
                    <a:pt x="789195" y="745008"/>
                  </a:cubicBezTo>
                  <a:cubicBezTo>
                    <a:pt x="807000" y="719496"/>
                    <a:pt x="813359" y="696202"/>
                    <a:pt x="805728" y="680674"/>
                  </a:cubicBezTo>
                  <a:cubicBezTo>
                    <a:pt x="798098" y="661817"/>
                    <a:pt x="777749" y="655161"/>
                    <a:pt x="777749" y="655161"/>
                  </a:cubicBezTo>
                  <a:cubicBezTo>
                    <a:pt x="767575" y="651834"/>
                    <a:pt x="763759" y="642960"/>
                    <a:pt x="766303" y="635196"/>
                  </a:cubicBezTo>
                  <a:cubicBezTo>
                    <a:pt x="770118" y="627431"/>
                    <a:pt x="780292" y="622994"/>
                    <a:pt x="789195" y="625213"/>
                  </a:cubicBezTo>
                  <a:cubicBezTo>
                    <a:pt x="790467" y="626322"/>
                    <a:pt x="827349" y="637414"/>
                    <a:pt x="840067" y="669581"/>
                  </a:cubicBezTo>
                  <a:cubicBezTo>
                    <a:pt x="851513" y="696202"/>
                    <a:pt x="843882" y="727261"/>
                    <a:pt x="819718" y="762756"/>
                  </a:cubicBezTo>
                  <a:cubicBezTo>
                    <a:pt x="818446" y="762755"/>
                    <a:pt x="818446" y="763865"/>
                    <a:pt x="818446" y="763865"/>
                  </a:cubicBezTo>
                  <a:cubicBezTo>
                    <a:pt x="772662" y="811561"/>
                    <a:pt x="703985" y="819325"/>
                    <a:pt x="646755" y="815998"/>
                  </a:cubicBezTo>
                  <a:cubicBezTo>
                    <a:pt x="613688" y="813779"/>
                    <a:pt x="584437" y="807124"/>
                    <a:pt x="564088" y="802687"/>
                  </a:cubicBezTo>
                  <a:cubicBezTo>
                    <a:pt x="606057" y="882551"/>
                    <a:pt x="700170" y="920264"/>
                    <a:pt x="800641" y="924701"/>
                  </a:cubicBezTo>
                  <a:cubicBezTo>
                    <a:pt x="917646" y="929138"/>
                    <a:pt x="940538" y="852602"/>
                    <a:pt x="940538" y="852602"/>
                  </a:cubicBezTo>
                  <a:cubicBezTo>
                    <a:pt x="1098240" y="798250"/>
                    <a:pt x="1063902" y="659598"/>
                    <a:pt x="1063902" y="659598"/>
                  </a:cubicBezTo>
                  <a:cubicBezTo>
                    <a:pt x="1130035" y="650725"/>
                    <a:pt x="1217788" y="586390"/>
                    <a:pt x="1212701" y="457721"/>
                  </a:cubicBezTo>
                  <a:cubicBezTo>
                    <a:pt x="1207614" y="327942"/>
                    <a:pt x="1124948" y="279137"/>
                    <a:pt x="1124948" y="279137"/>
                  </a:cubicBezTo>
                  <a:cubicBezTo>
                    <a:pt x="1124948" y="279137"/>
                    <a:pt x="1114773" y="217021"/>
                    <a:pt x="1049912" y="150468"/>
                  </a:cubicBezTo>
                  <a:cubicBezTo>
                    <a:pt x="949441" y="55075"/>
                    <a:pt x="820990" y="71713"/>
                    <a:pt x="820990" y="71713"/>
                  </a:cubicBezTo>
                  <a:cubicBezTo>
                    <a:pt x="779657" y="36773"/>
                    <a:pt x="738085" y="17292"/>
                    <a:pt x="698978" y="7725"/>
                  </a:cubicBezTo>
                  <a:close/>
                </a:path>
              </a:pathLst>
            </a:custGeom>
            <a:solidFill>
              <a:schemeClr val="accent1"/>
            </a:solidFill>
            <a:ln>
              <a:noFill/>
            </a:ln>
          </p:spPr>
          <p:txBody>
            <a:bodyPr spcFirstLastPara="1" wrap="square" lIns="91440" tIns="45720" rIns="91440" bIns="4572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defRPr>
              </a:lvl9pPr>
            </a:lstStyle>
            <a:p>
              <a:pPr marL="0" marR="0" lvl="0" indent="0" algn="l" rtl="0">
                <a:spcBef>
                  <a:spcPts val="0"/>
                </a:spcBef>
                <a:spcAft>
                  <a:spcPts val="0"/>
                </a:spcAft>
                <a:buNone/>
              </a:pPr>
              <a:endParaRPr sz="1800">
                <a:solidFill>
                  <a:schemeClr val="dk1"/>
                </a:solidFill>
              </a:endParaRPr>
            </a:p>
          </p:txBody>
        </p:sp>
        <p:sp>
          <p:nvSpPr>
            <p:cNvPr id="16" name="îSļíďè">
              <a:extLst>
                <a:ext uri="{FF2B5EF4-FFF2-40B4-BE49-F238E27FC236}">
                  <a16:creationId xmlns:a16="http://schemas.microsoft.com/office/drawing/2014/main" id="{B239AD04-8AE8-B14B-8674-EF422BBF183D}"/>
                </a:ext>
              </a:extLst>
            </p:cNvPr>
            <p:cNvSpPr/>
            <p:nvPr/>
          </p:nvSpPr>
          <p:spPr bwMode="auto">
            <a:xfrm>
              <a:off x="5102020" y="290556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400" dirty="0"/>
                <a:t>数据采集？     实时计算？ </a:t>
              </a:r>
              <a:endParaRPr lang="en-US" altLang="zh-CN" sz="1400" dirty="0"/>
            </a:p>
          </p:txBody>
        </p:sp>
        <p:sp>
          <p:nvSpPr>
            <p:cNvPr id="17" name="íšļidê">
              <a:extLst>
                <a:ext uri="{FF2B5EF4-FFF2-40B4-BE49-F238E27FC236}">
                  <a16:creationId xmlns:a16="http://schemas.microsoft.com/office/drawing/2014/main" id="{1C95ADBA-F74D-A840-B12E-F9BA88304081}"/>
                </a:ext>
              </a:extLst>
            </p:cNvPr>
            <p:cNvSpPr/>
            <p:nvPr/>
          </p:nvSpPr>
          <p:spPr bwMode="auto">
            <a:xfrm>
              <a:off x="8777728" y="290556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kumimoji="1" lang="zh-CN" altLang="en-US" sz="1400" b="1" dirty="0">
                  <a:latin typeface="Microsoft YaHei Light" panose="020B0503020204020204" pitchFamily="34" charset="-122"/>
                  <a:ea typeface="Microsoft YaHei Light" panose="020B0503020204020204" pitchFamily="34" charset="-122"/>
                </a:rPr>
                <a:t>流式计算：</a:t>
              </a:r>
              <a:r>
                <a:rPr kumimoji="1" lang="en-US" altLang="zh-CN" sz="1400" b="1" dirty="0" err="1">
                  <a:latin typeface="Microsoft YaHei Light" panose="020B0503020204020204" pitchFamily="34" charset="-122"/>
                  <a:ea typeface="Microsoft YaHei Light" panose="020B0503020204020204" pitchFamily="34" charset="-122"/>
                </a:rPr>
                <a:t>strom</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err="1">
                  <a:latin typeface="Microsoft YaHei Light" panose="020B0503020204020204" pitchFamily="34" charset="-122"/>
                  <a:ea typeface="Microsoft YaHei Light" panose="020B0503020204020204" pitchFamily="34" charset="-122"/>
                </a:rPr>
                <a:t>sparkstreaming</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err="1">
                  <a:latin typeface="Microsoft YaHei Light" panose="020B0503020204020204" pitchFamily="34" charset="-122"/>
                  <a:ea typeface="Microsoft YaHei Light" panose="020B0503020204020204" pitchFamily="34" charset="-122"/>
                </a:rPr>
                <a:t>flink</a:t>
              </a:r>
              <a:endParaRPr kumimoji="1" lang="en-US" altLang="zh-CN" sz="1400" b="1" dirty="0">
                <a:latin typeface="Microsoft YaHei Light" panose="020B0503020204020204" pitchFamily="34" charset="-122"/>
                <a:ea typeface="Microsoft YaHei Light" panose="020B0503020204020204" pitchFamily="34" charset="-122"/>
              </a:endParaRPr>
            </a:p>
          </p:txBody>
        </p:sp>
        <p:sp>
          <p:nvSpPr>
            <p:cNvPr id="18" name="î$ḻíḑé">
              <a:extLst>
                <a:ext uri="{FF2B5EF4-FFF2-40B4-BE49-F238E27FC236}">
                  <a16:creationId xmlns:a16="http://schemas.microsoft.com/office/drawing/2014/main" id="{0CA4E833-D1BC-874D-B250-D964989B385C}"/>
                </a:ext>
              </a:extLst>
            </p:cNvPr>
            <p:cNvSpPr/>
            <p:nvPr/>
          </p:nvSpPr>
          <p:spPr bwMode="auto">
            <a:xfrm>
              <a:off x="5102020" y="368844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400" dirty="0">
                  <a:latin typeface="+mj-ea"/>
                  <a:ea typeface="+mj-ea"/>
                </a:rPr>
                <a:t>离线计算 ？</a:t>
              </a:r>
              <a:r>
                <a:rPr kumimoji="1" lang="en-US" altLang="zh-CN" sz="1400" dirty="0">
                  <a:latin typeface="+mj-ea"/>
                  <a:ea typeface="+mj-ea"/>
                </a:rPr>
                <a:t> 	</a:t>
              </a:r>
              <a:r>
                <a:rPr kumimoji="1" lang="zh-CN" altLang="en-US" sz="1400" dirty="0">
                  <a:latin typeface="+mj-ea"/>
                  <a:ea typeface="+mj-ea"/>
                </a:rPr>
                <a:t>数仓存储？ 列式数据库？</a:t>
              </a:r>
              <a:endParaRPr lang="en-US" altLang="zh-CN" sz="1400" dirty="0">
                <a:latin typeface="+mj-ea"/>
                <a:ea typeface="+mj-ea"/>
              </a:endParaRPr>
            </a:p>
          </p:txBody>
        </p:sp>
        <p:sp>
          <p:nvSpPr>
            <p:cNvPr id="19" name="íṧḻídè">
              <a:extLst>
                <a:ext uri="{FF2B5EF4-FFF2-40B4-BE49-F238E27FC236}">
                  <a16:creationId xmlns:a16="http://schemas.microsoft.com/office/drawing/2014/main" id="{E62A45A5-B856-3B4A-AC3F-802A8653E013}"/>
                </a:ext>
              </a:extLst>
            </p:cNvPr>
            <p:cNvSpPr/>
            <p:nvPr/>
          </p:nvSpPr>
          <p:spPr bwMode="auto">
            <a:xfrm>
              <a:off x="8777728" y="368844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kumimoji="1" lang="zh-CN" altLang="en-US" sz="1400" b="1" dirty="0">
                  <a:latin typeface="Microsoft YaHei Light" panose="020B0503020204020204" pitchFamily="34" charset="-122"/>
                  <a:ea typeface="Microsoft YaHei Light" panose="020B0503020204020204" pitchFamily="34" charset="-122"/>
                </a:rPr>
                <a:t>缓冲队列：</a:t>
              </a:r>
              <a:r>
                <a:rPr kumimoji="1" lang="en-US" altLang="zh-CN" sz="1400" b="1" dirty="0" err="1">
                  <a:latin typeface="Microsoft YaHei Light" panose="020B0503020204020204" pitchFamily="34" charset="-122"/>
                  <a:ea typeface="Microsoft YaHei Light" panose="020B0503020204020204" pitchFamily="34" charset="-122"/>
                </a:rPr>
                <a:t>kafka</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a:latin typeface="Microsoft YaHei Light" panose="020B0503020204020204" pitchFamily="34" charset="-122"/>
                  <a:ea typeface="Microsoft YaHei Light" panose="020B0503020204020204" pitchFamily="34" charset="-122"/>
                </a:rPr>
                <a:t>pulsar</a:t>
              </a:r>
            </a:p>
          </p:txBody>
        </p:sp>
        <p:sp>
          <p:nvSpPr>
            <p:cNvPr id="20" name="îSḻîdé">
              <a:extLst>
                <a:ext uri="{FF2B5EF4-FFF2-40B4-BE49-F238E27FC236}">
                  <a16:creationId xmlns:a16="http://schemas.microsoft.com/office/drawing/2014/main" id="{EB16AF14-BE6A-1D4E-B149-6D748112B7EE}"/>
                </a:ext>
              </a:extLst>
            </p:cNvPr>
            <p:cNvSpPr/>
            <p:nvPr/>
          </p:nvSpPr>
          <p:spPr bwMode="auto">
            <a:xfrm>
              <a:off x="5102020" y="447132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400" dirty="0">
                  <a:latin typeface="+mn-ea"/>
                </a:rPr>
                <a:t>基于地理预测</a:t>
              </a:r>
              <a:r>
                <a:rPr kumimoji="1" lang="en-US" altLang="zh-CN" sz="1400" dirty="0">
                  <a:latin typeface="+mn-ea"/>
                </a:rPr>
                <a:t>?    </a:t>
              </a:r>
              <a:r>
                <a:rPr kumimoji="1" lang="zh-CN" altLang="en-US" sz="1400" dirty="0">
                  <a:latin typeface="+mn-ea"/>
                </a:rPr>
                <a:t>地理坐标索引？</a:t>
              </a:r>
              <a:endParaRPr lang="en-US" altLang="zh-CN" sz="1400" dirty="0">
                <a:latin typeface="+mn-ea"/>
              </a:endParaRPr>
            </a:p>
          </p:txBody>
        </p:sp>
        <p:sp>
          <p:nvSpPr>
            <p:cNvPr id="21" name="íṩḷîdê">
              <a:extLst>
                <a:ext uri="{FF2B5EF4-FFF2-40B4-BE49-F238E27FC236}">
                  <a16:creationId xmlns:a16="http://schemas.microsoft.com/office/drawing/2014/main" id="{1B700782-477E-9642-A4EA-51724320C71B}"/>
                </a:ext>
              </a:extLst>
            </p:cNvPr>
            <p:cNvSpPr/>
            <p:nvPr/>
          </p:nvSpPr>
          <p:spPr bwMode="auto">
            <a:xfrm>
              <a:off x="8777728" y="447132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400" b="1" dirty="0">
                  <a:latin typeface="Microsoft YaHei Light" panose="020B0503020204020204" pitchFamily="34" charset="-122"/>
                  <a:ea typeface="Microsoft YaHei Light" panose="020B0503020204020204" pitchFamily="34" charset="-122"/>
                </a:rPr>
                <a:t>时序空间大数据引擎</a:t>
              </a:r>
              <a:r>
                <a:rPr kumimoji="1" lang="en-US" altLang="zh-CN" sz="1400" b="1" dirty="0" err="1">
                  <a:latin typeface="Microsoft YaHei Light" panose="020B0503020204020204" pitchFamily="34" charset="-122"/>
                  <a:ea typeface="Microsoft YaHei Light" panose="020B0503020204020204" pitchFamily="34" charset="-122"/>
                </a:rPr>
                <a:t>Tdengine</a:t>
              </a:r>
              <a:r>
                <a:rPr kumimoji="1" lang="en-US" altLang="zh-CN" sz="1400" b="1" dirty="0">
                  <a:latin typeface="Microsoft YaHei Light" panose="020B0503020204020204" pitchFamily="34" charset="-122"/>
                  <a:ea typeface="Microsoft YaHei Light" panose="020B0503020204020204" pitchFamily="34" charset="-122"/>
                </a:rPr>
                <a:t> </a:t>
              </a:r>
              <a:r>
                <a:rPr lang="en-US" altLang="zh-CN" sz="1400" dirty="0"/>
                <a:t>……</a:t>
              </a:r>
            </a:p>
          </p:txBody>
        </p:sp>
        <p:sp>
          <p:nvSpPr>
            <p:cNvPr id="22" name="îŝḷîdê">
              <a:extLst>
                <a:ext uri="{FF2B5EF4-FFF2-40B4-BE49-F238E27FC236}">
                  <a16:creationId xmlns:a16="http://schemas.microsoft.com/office/drawing/2014/main" id="{66143026-00F2-2F42-88AB-5539964AC4C1}"/>
                </a:ext>
              </a:extLst>
            </p:cNvPr>
            <p:cNvSpPr/>
            <p:nvPr/>
          </p:nvSpPr>
          <p:spPr bwMode="auto">
            <a:xfrm>
              <a:off x="5102020" y="525420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1" lang="zh-CN" altLang="en-US" sz="1400" dirty="0">
                  <a:latin typeface="+mj-ea"/>
                  <a:ea typeface="+mj-ea"/>
                </a:rPr>
                <a:t>基于时间预测？</a:t>
              </a:r>
              <a:r>
                <a:rPr kumimoji="1" lang="en-US" altLang="zh-CN" sz="1400" dirty="0">
                  <a:latin typeface="+mj-ea"/>
                  <a:ea typeface="+mj-ea"/>
                </a:rPr>
                <a:t>    </a:t>
              </a:r>
              <a:r>
                <a:rPr kumimoji="1" lang="zh-CN" altLang="en-US" sz="1400" dirty="0">
                  <a:latin typeface="+mj-ea"/>
                  <a:ea typeface="+mj-ea"/>
                </a:rPr>
                <a:t>时序数据存储研究？</a:t>
              </a:r>
              <a:endParaRPr lang="en-US" altLang="zh-CN" sz="1400" dirty="0">
                <a:latin typeface="+mj-ea"/>
                <a:ea typeface="+mj-ea"/>
              </a:endParaRPr>
            </a:p>
          </p:txBody>
        </p:sp>
        <p:sp>
          <p:nvSpPr>
            <p:cNvPr id="23" name="íṣļïḓé">
              <a:extLst>
                <a:ext uri="{FF2B5EF4-FFF2-40B4-BE49-F238E27FC236}">
                  <a16:creationId xmlns:a16="http://schemas.microsoft.com/office/drawing/2014/main" id="{D0684D33-98F0-8C49-94A7-EBF60CA00D51}"/>
                </a:ext>
              </a:extLst>
            </p:cNvPr>
            <p:cNvSpPr/>
            <p:nvPr/>
          </p:nvSpPr>
          <p:spPr bwMode="auto">
            <a:xfrm>
              <a:off x="8777728" y="5254207"/>
              <a:ext cx="2741172"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kumimoji="1" lang="zh-CN" altLang="en-US" sz="1400" b="1" dirty="0">
                  <a:latin typeface="Microsoft YaHei Light" panose="020B0503020204020204" pitchFamily="34" charset="-122"/>
                  <a:ea typeface="Microsoft YaHei Light" panose="020B0503020204020204" pitchFamily="34" charset="-122"/>
                </a:rPr>
                <a:t>预测模型：基于深度学习的预测模型</a:t>
              </a:r>
              <a:endParaRPr kumimoji="1" lang="en-US" altLang="zh-CN" sz="1400" b="1" dirty="0">
                <a:latin typeface="Microsoft YaHei Light" panose="020B0503020204020204" pitchFamily="34" charset="-122"/>
                <a:ea typeface="Microsoft YaHei Light" panose="020B0503020204020204" pitchFamily="34" charset="-122"/>
              </a:endParaRPr>
            </a:p>
          </p:txBody>
        </p:sp>
        <p:grpSp>
          <p:nvGrpSpPr>
            <p:cNvPr id="34" name="iṥļíḍè">
              <a:extLst>
                <a:ext uri="{FF2B5EF4-FFF2-40B4-BE49-F238E27FC236}">
                  <a16:creationId xmlns:a16="http://schemas.microsoft.com/office/drawing/2014/main" id="{C49773FA-D07D-464D-B495-75151FD1DDCF}"/>
                </a:ext>
              </a:extLst>
            </p:cNvPr>
            <p:cNvGrpSpPr/>
            <p:nvPr/>
          </p:nvGrpSpPr>
          <p:grpSpPr>
            <a:xfrm>
              <a:off x="5102020" y="1700972"/>
              <a:ext cx="2741172" cy="1139061"/>
              <a:chOff x="5112981" y="2600020"/>
              <a:chExt cx="2546251" cy="1139061"/>
            </a:xfrm>
          </p:grpSpPr>
          <p:sp>
            <p:nvSpPr>
              <p:cNvPr id="36" name="ïṧľïḋé">
                <a:extLst>
                  <a:ext uri="{FF2B5EF4-FFF2-40B4-BE49-F238E27FC236}">
                    <a16:creationId xmlns:a16="http://schemas.microsoft.com/office/drawing/2014/main" id="{92BF92A0-6847-4D44-AF2E-DA5FAA268ADD}"/>
                  </a:ext>
                </a:extLst>
              </p:cNvPr>
              <p:cNvSpPr/>
              <p:nvPr/>
            </p:nvSpPr>
            <p:spPr bwMode="auto">
              <a:xfrm>
                <a:off x="5112981" y="3021735"/>
                <a:ext cx="2546251"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400" dirty="0">
                    <a:latin typeface="+mj-ea"/>
                    <a:ea typeface="+mj-ea"/>
                  </a:rPr>
                  <a:t>天气预测？</a:t>
                </a:r>
                <a:r>
                  <a:rPr lang="en-US" altLang="zh-CN" sz="1400" dirty="0">
                    <a:latin typeface="+mj-ea"/>
                    <a:ea typeface="+mj-ea"/>
                  </a:rPr>
                  <a:t>	</a:t>
                </a:r>
                <a:r>
                  <a:rPr lang="zh-CN" altLang="en-US" sz="1400" dirty="0">
                    <a:latin typeface="+mj-ea"/>
                    <a:ea typeface="+mj-ea"/>
                  </a:rPr>
                  <a:t>空气质量预测？</a:t>
                </a:r>
                <a:endParaRPr lang="en-US" altLang="zh-CN" sz="1400" dirty="0">
                  <a:latin typeface="+mj-ea"/>
                  <a:ea typeface="+mj-ea"/>
                </a:endParaRPr>
              </a:p>
            </p:txBody>
          </p:sp>
          <p:sp>
            <p:nvSpPr>
              <p:cNvPr id="37" name="ïSļïḍe">
                <a:extLst>
                  <a:ext uri="{FF2B5EF4-FFF2-40B4-BE49-F238E27FC236}">
                    <a16:creationId xmlns:a16="http://schemas.microsoft.com/office/drawing/2014/main" id="{8868D405-F82B-8C49-A9AB-2A61386A0D43}"/>
                  </a:ext>
                </a:extLst>
              </p:cNvPr>
              <p:cNvSpPr txBox="1"/>
              <p:nvPr/>
            </p:nvSpPr>
            <p:spPr bwMode="auto">
              <a:xfrm>
                <a:off x="5112981" y="2600020"/>
                <a:ext cx="2546251"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研究方向探讨</a:t>
                </a:r>
              </a:p>
            </p:txBody>
          </p:sp>
        </p:grpSp>
        <p:grpSp>
          <p:nvGrpSpPr>
            <p:cNvPr id="30" name="íṡlide">
              <a:extLst>
                <a:ext uri="{FF2B5EF4-FFF2-40B4-BE49-F238E27FC236}">
                  <a16:creationId xmlns:a16="http://schemas.microsoft.com/office/drawing/2014/main" id="{6F628BD3-5749-BD48-A5E0-EA9EF2F59F1C}"/>
                </a:ext>
              </a:extLst>
            </p:cNvPr>
            <p:cNvGrpSpPr/>
            <p:nvPr/>
          </p:nvGrpSpPr>
          <p:grpSpPr>
            <a:xfrm>
              <a:off x="8777728" y="1700972"/>
              <a:ext cx="2741172" cy="1139061"/>
              <a:chOff x="5112981" y="2600020"/>
              <a:chExt cx="2546251" cy="1139061"/>
            </a:xfrm>
          </p:grpSpPr>
          <p:sp>
            <p:nvSpPr>
              <p:cNvPr id="32" name="išḷídé">
                <a:extLst>
                  <a:ext uri="{FF2B5EF4-FFF2-40B4-BE49-F238E27FC236}">
                    <a16:creationId xmlns:a16="http://schemas.microsoft.com/office/drawing/2014/main" id="{1840ADBA-015F-6643-952F-260FD7024E77}"/>
                  </a:ext>
                </a:extLst>
              </p:cNvPr>
              <p:cNvSpPr/>
              <p:nvPr/>
            </p:nvSpPr>
            <p:spPr bwMode="auto">
              <a:xfrm>
                <a:off x="5112981" y="3021735"/>
                <a:ext cx="2546251" cy="7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spcBef>
                    <a:spcPct val="0"/>
                  </a:spcBef>
                  <a:defRPr/>
                </a:pPr>
                <a:r>
                  <a:rPr kumimoji="1" lang="zh-CN" altLang="en-US" sz="1400" b="1" dirty="0">
                    <a:latin typeface="Microsoft YaHei Light" panose="020B0503020204020204" pitchFamily="34" charset="-122"/>
                    <a:ea typeface="Microsoft YaHei Light" panose="020B0503020204020204" pitchFamily="34" charset="-122"/>
                  </a:rPr>
                  <a:t>数据存储：</a:t>
                </a:r>
                <a:r>
                  <a:rPr kumimoji="1" lang="en-US" altLang="zh-CN" sz="1400" b="1" dirty="0" err="1">
                    <a:latin typeface="Microsoft YaHei Light" panose="020B0503020204020204" pitchFamily="34" charset="-122"/>
                    <a:ea typeface="Microsoft YaHei Light" panose="020B0503020204020204" pitchFamily="34" charset="-122"/>
                  </a:rPr>
                  <a:t>Hbase</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err="1">
                    <a:latin typeface="Microsoft YaHei Light" panose="020B0503020204020204" pitchFamily="34" charset="-122"/>
                    <a:ea typeface="Microsoft YaHei Light" panose="020B0503020204020204" pitchFamily="34" charset="-122"/>
                  </a:rPr>
                  <a:t>ElasticSearch</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err="1">
                    <a:latin typeface="Microsoft YaHei Light" panose="020B0503020204020204" pitchFamily="34" charset="-122"/>
                    <a:ea typeface="Microsoft YaHei Light" panose="020B0503020204020204" pitchFamily="34" charset="-122"/>
                  </a:rPr>
                  <a:t>ClickHouse</a:t>
                </a:r>
                <a:r>
                  <a:rPr kumimoji="1" lang="en-US" altLang="zh-CN" sz="1400" b="1" dirty="0">
                    <a:latin typeface="Microsoft YaHei Light" panose="020B0503020204020204" pitchFamily="34" charset="-122"/>
                    <a:ea typeface="Microsoft YaHei Light" panose="020B0503020204020204" pitchFamily="34" charset="-122"/>
                  </a:rPr>
                  <a:t> </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a:latin typeface="Microsoft YaHei Light" panose="020B0503020204020204" pitchFamily="34" charset="-122"/>
                    <a:ea typeface="Microsoft YaHei Light" panose="020B0503020204020204" pitchFamily="34" charset="-122"/>
                  </a:rPr>
                  <a:t>Presto</a:t>
                </a:r>
                <a:r>
                  <a:rPr kumimoji="1" lang="zh-CN" altLang="en-US" sz="1400" b="1" dirty="0">
                    <a:latin typeface="Microsoft YaHei Light" panose="020B0503020204020204" pitchFamily="34" charset="-122"/>
                    <a:ea typeface="Microsoft YaHei Light" panose="020B0503020204020204" pitchFamily="34" charset="-122"/>
                  </a:rPr>
                  <a:t>，</a:t>
                </a:r>
                <a:r>
                  <a:rPr kumimoji="1" lang="en-US" altLang="zh-CN" sz="1400" b="1" dirty="0" err="1">
                    <a:latin typeface="Microsoft YaHei Light" panose="020B0503020204020204" pitchFamily="34" charset="-122"/>
                    <a:ea typeface="Microsoft YaHei Light" panose="020B0503020204020204" pitchFamily="34" charset="-122"/>
                  </a:rPr>
                  <a:t>Hawq</a:t>
                </a:r>
                <a:endParaRPr kumimoji="1" lang="en-US" altLang="zh-CN" sz="1400" b="1" dirty="0">
                  <a:latin typeface="Microsoft YaHei Light" panose="020B0503020204020204" pitchFamily="34" charset="-122"/>
                  <a:ea typeface="Microsoft YaHei Light" panose="020B0503020204020204" pitchFamily="34" charset="-122"/>
                </a:endParaRPr>
              </a:p>
            </p:txBody>
          </p:sp>
          <p:sp>
            <p:nvSpPr>
              <p:cNvPr id="33" name="işļïḋè">
                <a:extLst>
                  <a:ext uri="{FF2B5EF4-FFF2-40B4-BE49-F238E27FC236}">
                    <a16:creationId xmlns:a16="http://schemas.microsoft.com/office/drawing/2014/main" id="{85C46E0F-A432-7E49-B9C6-9864434F3839}"/>
                  </a:ext>
                </a:extLst>
              </p:cNvPr>
              <p:cNvSpPr txBox="1"/>
              <p:nvPr/>
            </p:nvSpPr>
            <p:spPr bwMode="auto">
              <a:xfrm>
                <a:off x="5112981" y="2600020"/>
                <a:ext cx="2546251" cy="421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b="1" dirty="0">
                    <a:latin typeface="微软雅黑" panose="020B0503020204020204" pitchFamily="34" charset="-122"/>
                    <a:ea typeface="微软雅黑" panose="020B0503020204020204" pitchFamily="34" charset="-122"/>
                  </a:rPr>
                  <a:t>研究技术探讨</a:t>
                </a:r>
              </a:p>
            </p:txBody>
          </p:sp>
        </p:grpSp>
        <p:cxnSp>
          <p:nvCxnSpPr>
            <p:cNvPr id="26" name="iṡļíḓè">
              <a:extLst>
                <a:ext uri="{FF2B5EF4-FFF2-40B4-BE49-F238E27FC236}">
                  <a16:creationId xmlns:a16="http://schemas.microsoft.com/office/drawing/2014/main" id="{20D3B906-AC63-0D40-A007-C675172698F1}"/>
                </a:ext>
              </a:extLst>
            </p:cNvPr>
            <p:cNvCxnSpPr/>
            <p:nvPr/>
          </p:nvCxnSpPr>
          <p:spPr>
            <a:xfrm>
              <a:off x="5185935" y="2872800"/>
              <a:ext cx="633296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7" name="iṧlîḍé">
              <a:extLst>
                <a:ext uri="{FF2B5EF4-FFF2-40B4-BE49-F238E27FC236}">
                  <a16:creationId xmlns:a16="http://schemas.microsoft.com/office/drawing/2014/main" id="{FD288C67-604E-B24C-A84C-6BFD6D3D46F6}"/>
                </a:ext>
              </a:extLst>
            </p:cNvPr>
            <p:cNvCxnSpPr/>
            <p:nvPr/>
          </p:nvCxnSpPr>
          <p:spPr>
            <a:xfrm>
              <a:off x="5185935" y="3655680"/>
              <a:ext cx="633296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8" name="ïṡļïḍe">
              <a:extLst>
                <a:ext uri="{FF2B5EF4-FFF2-40B4-BE49-F238E27FC236}">
                  <a16:creationId xmlns:a16="http://schemas.microsoft.com/office/drawing/2014/main" id="{31BDFD7E-47DE-3F4D-AE53-603D4BE90384}"/>
                </a:ext>
              </a:extLst>
            </p:cNvPr>
            <p:cNvCxnSpPr/>
            <p:nvPr/>
          </p:nvCxnSpPr>
          <p:spPr>
            <a:xfrm>
              <a:off x="5185935" y="4438560"/>
              <a:ext cx="633296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29" name="iSľiḋé">
              <a:extLst>
                <a:ext uri="{FF2B5EF4-FFF2-40B4-BE49-F238E27FC236}">
                  <a16:creationId xmlns:a16="http://schemas.microsoft.com/office/drawing/2014/main" id="{AC209261-5D99-D245-B894-AB6E6BF55D51}"/>
                </a:ext>
              </a:extLst>
            </p:cNvPr>
            <p:cNvCxnSpPr/>
            <p:nvPr/>
          </p:nvCxnSpPr>
          <p:spPr>
            <a:xfrm>
              <a:off x="5185935" y="5221440"/>
              <a:ext cx="6332965"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
        <p:nvSpPr>
          <p:cNvPr id="49" name="speech-bubble_99699">
            <a:extLst>
              <a:ext uri="{FF2B5EF4-FFF2-40B4-BE49-F238E27FC236}">
                <a16:creationId xmlns:a16="http://schemas.microsoft.com/office/drawing/2014/main" id="{EC5A950B-489B-124E-88DE-E0744BCC552A}"/>
              </a:ext>
            </a:extLst>
          </p:cNvPr>
          <p:cNvSpPr>
            <a:spLocks noChangeAspect="1"/>
          </p:cNvSpPr>
          <p:nvPr/>
        </p:nvSpPr>
        <p:spPr>
          <a:xfrm>
            <a:off x="5185935" y="1271184"/>
            <a:ext cx="604057" cy="609685"/>
          </a:xfrm>
          <a:custGeom>
            <a:avLst/>
            <a:gdLst>
              <a:gd name="connsiteX0" fmla="*/ 120742 w 598395"/>
              <a:gd name="connsiteY0" fmla="*/ 519009 h 603970"/>
              <a:gd name="connsiteX1" fmla="*/ 133907 w 598395"/>
              <a:gd name="connsiteY1" fmla="*/ 532161 h 603970"/>
              <a:gd name="connsiteX2" fmla="*/ 120742 w 598395"/>
              <a:gd name="connsiteY2" fmla="*/ 545313 h 603970"/>
              <a:gd name="connsiteX3" fmla="*/ 90332 w 598395"/>
              <a:gd name="connsiteY3" fmla="*/ 561490 h 603970"/>
              <a:gd name="connsiteX4" fmla="*/ 120742 w 598395"/>
              <a:gd name="connsiteY4" fmla="*/ 577666 h 603970"/>
              <a:gd name="connsiteX5" fmla="*/ 151284 w 598395"/>
              <a:gd name="connsiteY5" fmla="*/ 561490 h 603970"/>
              <a:gd name="connsiteX6" fmla="*/ 164449 w 598395"/>
              <a:gd name="connsiteY6" fmla="*/ 548338 h 603970"/>
              <a:gd name="connsiteX7" fmla="*/ 177613 w 598395"/>
              <a:gd name="connsiteY7" fmla="*/ 561490 h 603970"/>
              <a:gd name="connsiteX8" fmla="*/ 120742 w 598395"/>
              <a:gd name="connsiteY8" fmla="*/ 603970 h 603970"/>
              <a:gd name="connsiteX9" fmla="*/ 64003 w 598395"/>
              <a:gd name="connsiteY9" fmla="*/ 561490 h 603970"/>
              <a:gd name="connsiteX10" fmla="*/ 120742 w 598395"/>
              <a:gd name="connsiteY10" fmla="*/ 519009 h 603970"/>
              <a:gd name="connsiteX11" fmla="*/ 223733 w 598395"/>
              <a:gd name="connsiteY11" fmla="*/ 467886 h 603970"/>
              <a:gd name="connsiteX12" fmla="*/ 185812 w 598395"/>
              <a:gd name="connsiteY12" fmla="*/ 484710 h 603970"/>
              <a:gd name="connsiteX13" fmla="*/ 223733 w 598395"/>
              <a:gd name="connsiteY13" fmla="*/ 501402 h 603970"/>
              <a:gd name="connsiteX14" fmla="*/ 261785 w 598395"/>
              <a:gd name="connsiteY14" fmla="*/ 484710 h 603970"/>
              <a:gd name="connsiteX15" fmla="*/ 223733 w 598395"/>
              <a:gd name="connsiteY15" fmla="*/ 467886 h 603970"/>
              <a:gd name="connsiteX16" fmla="*/ 223733 w 598395"/>
              <a:gd name="connsiteY16" fmla="*/ 441599 h 603970"/>
              <a:gd name="connsiteX17" fmla="*/ 288119 w 598395"/>
              <a:gd name="connsiteY17" fmla="*/ 484710 h 603970"/>
              <a:gd name="connsiteX18" fmla="*/ 223733 w 598395"/>
              <a:gd name="connsiteY18" fmla="*/ 527689 h 603970"/>
              <a:gd name="connsiteX19" fmla="*/ 159478 w 598395"/>
              <a:gd name="connsiteY19" fmla="*/ 484710 h 603970"/>
              <a:gd name="connsiteX20" fmla="*/ 223733 w 598395"/>
              <a:gd name="connsiteY20" fmla="*/ 441599 h 603970"/>
              <a:gd name="connsiteX21" fmla="*/ 585226 w 598395"/>
              <a:gd name="connsiteY21" fmla="*/ 253330 h 603970"/>
              <a:gd name="connsiteX22" fmla="*/ 598395 w 598395"/>
              <a:gd name="connsiteY22" fmla="*/ 266476 h 603970"/>
              <a:gd name="connsiteX23" fmla="*/ 511086 w 598395"/>
              <a:gd name="connsiteY23" fmla="*/ 353764 h 603970"/>
              <a:gd name="connsiteX24" fmla="*/ 499366 w 598395"/>
              <a:gd name="connsiteY24" fmla="*/ 352976 h 603970"/>
              <a:gd name="connsiteX25" fmla="*/ 474872 w 598395"/>
              <a:gd name="connsiteY25" fmla="*/ 397409 h 603970"/>
              <a:gd name="connsiteX26" fmla="*/ 413900 w 598395"/>
              <a:gd name="connsiteY26" fmla="*/ 422123 h 603970"/>
              <a:gd name="connsiteX27" fmla="*/ 357670 w 598395"/>
              <a:gd name="connsiteY27" fmla="*/ 401615 h 603970"/>
              <a:gd name="connsiteX28" fmla="*/ 301439 w 598395"/>
              <a:gd name="connsiteY28" fmla="*/ 422123 h 603970"/>
              <a:gd name="connsiteX29" fmla="*/ 242970 w 598395"/>
              <a:gd name="connsiteY29" fmla="*/ 399775 h 603970"/>
              <a:gd name="connsiteX30" fmla="*/ 184632 w 598395"/>
              <a:gd name="connsiteY30" fmla="*/ 422123 h 603970"/>
              <a:gd name="connsiteX31" fmla="*/ 135512 w 598395"/>
              <a:gd name="connsiteY31" fmla="*/ 407137 h 603970"/>
              <a:gd name="connsiteX32" fmla="*/ 132088 w 598395"/>
              <a:gd name="connsiteY32" fmla="*/ 388864 h 603970"/>
              <a:gd name="connsiteX33" fmla="*/ 150393 w 598395"/>
              <a:gd name="connsiteY33" fmla="*/ 385446 h 603970"/>
              <a:gd name="connsiteX34" fmla="*/ 184632 w 598395"/>
              <a:gd name="connsiteY34" fmla="*/ 395831 h 603970"/>
              <a:gd name="connsiteX35" fmla="*/ 232698 w 598395"/>
              <a:gd name="connsiteY35" fmla="*/ 372432 h 603970"/>
              <a:gd name="connsiteX36" fmla="*/ 242970 w 598395"/>
              <a:gd name="connsiteY36" fmla="*/ 367436 h 603970"/>
              <a:gd name="connsiteX37" fmla="*/ 253373 w 598395"/>
              <a:gd name="connsiteY37" fmla="*/ 372432 h 603970"/>
              <a:gd name="connsiteX38" fmla="*/ 301439 w 598395"/>
              <a:gd name="connsiteY38" fmla="*/ 395831 h 603970"/>
              <a:gd name="connsiteX39" fmla="*/ 347661 w 598395"/>
              <a:gd name="connsiteY39" fmla="*/ 374666 h 603970"/>
              <a:gd name="connsiteX40" fmla="*/ 357670 w 598395"/>
              <a:gd name="connsiteY40" fmla="*/ 370065 h 603970"/>
              <a:gd name="connsiteX41" fmla="*/ 367546 w 598395"/>
              <a:gd name="connsiteY41" fmla="*/ 374666 h 603970"/>
              <a:gd name="connsiteX42" fmla="*/ 413900 w 598395"/>
              <a:gd name="connsiteY42" fmla="*/ 395831 h 603970"/>
              <a:gd name="connsiteX43" fmla="*/ 474872 w 598395"/>
              <a:gd name="connsiteY43" fmla="*/ 336543 h 603970"/>
              <a:gd name="connsiteX44" fmla="*/ 480403 w 598395"/>
              <a:gd name="connsiteY44" fmla="*/ 326158 h 603970"/>
              <a:gd name="connsiteX45" fmla="*/ 492123 w 598395"/>
              <a:gd name="connsiteY45" fmla="*/ 324449 h 603970"/>
              <a:gd name="connsiteX46" fmla="*/ 511086 w 598395"/>
              <a:gd name="connsiteY46" fmla="*/ 327473 h 603970"/>
              <a:gd name="connsiteX47" fmla="*/ 572058 w 598395"/>
              <a:gd name="connsiteY47" fmla="*/ 266476 h 603970"/>
              <a:gd name="connsiteX48" fmla="*/ 585226 w 598395"/>
              <a:gd name="connsiteY48" fmla="*/ 253330 h 603970"/>
              <a:gd name="connsiteX49" fmla="*/ 413870 w 598395"/>
              <a:gd name="connsiteY49" fmla="*/ 0 h 603970"/>
              <a:gd name="connsiteX50" fmla="*/ 474851 w 598395"/>
              <a:gd name="connsiteY50" fmla="*/ 24844 h 603970"/>
              <a:gd name="connsiteX51" fmla="*/ 499349 w 598395"/>
              <a:gd name="connsiteY51" fmla="*/ 69144 h 603970"/>
              <a:gd name="connsiteX52" fmla="*/ 511071 w 598395"/>
              <a:gd name="connsiteY52" fmla="*/ 68355 h 603970"/>
              <a:gd name="connsiteX53" fmla="*/ 598395 w 598395"/>
              <a:gd name="connsiteY53" fmla="*/ 155639 h 603970"/>
              <a:gd name="connsiteX54" fmla="*/ 568892 w 598395"/>
              <a:gd name="connsiteY54" fmla="*/ 220971 h 603970"/>
              <a:gd name="connsiteX55" fmla="*/ 560199 w 598395"/>
              <a:gd name="connsiteY55" fmla="*/ 224257 h 603970"/>
              <a:gd name="connsiteX56" fmla="*/ 550321 w 598395"/>
              <a:gd name="connsiteY56" fmla="*/ 219788 h 603970"/>
              <a:gd name="connsiteX57" fmla="*/ 551506 w 598395"/>
              <a:gd name="connsiteY57" fmla="*/ 201253 h 603970"/>
              <a:gd name="connsiteX58" fmla="*/ 572053 w 598395"/>
              <a:gd name="connsiteY58" fmla="*/ 155639 h 603970"/>
              <a:gd name="connsiteX59" fmla="*/ 511071 w 598395"/>
              <a:gd name="connsiteY59" fmla="*/ 94645 h 603970"/>
              <a:gd name="connsiteX60" fmla="*/ 492105 w 598395"/>
              <a:gd name="connsiteY60" fmla="*/ 97669 h 603970"/>
              <a:gd name="connsiteX61" fmla="*/ 480383 w 598395"/>
              <a:gd name="connsiteY61" fmla="*/ 95960 h 603970"/>
              <a:gd name="connsiteX62" fmla="*/ 474851 w 598395"/>
              <a:gd name="connsiteY62" fmla="*/ 85575 h 603970"/>
              <a:gd name="connsiteX63" fmla="*/ 413870 w 598395"/>
              <a:gd name="connsiteY63" fmla="*/ 26290 h 603970"/>
              <a:gd name="connsiteX64" fmla="*/ 367508 w 598395"/>
              <a:gd name="connsiteY64" fmla="*/ 47586 h 603970"/>
              <a:gd name="connsiteX65" fmla="*/ 348937 w 598395"/>
              <a:gd name="connsiteY65" fmla="*/ 48900 h 603970"/>
              <a:gd name="connsiteX66" fmla="*/ 347620 w 598395"/>
              <a:gd name="connsiteY66" fmla="*/ 30365 h 603970"/>
              <a:gd name="connsiteX67" fmla="*/ 413870 w 598395"/>
              <a:gd name="connsiteY67" fmla="*/ 0 h 603970"/>
              <a:gd name="connsiteX68" fmla="*/ 184614 w 598395"/>
              <a:gd name="connsiteY68" fmla="*/ 0 h 603970"/>
              <a:gd name="connsiteX69" fmla="*/ 242948 w 598395"/>
              <a:gd name="connsiteY69" fmla="*/ 22352 h 603970"/>
              <a:gd name="connsiteX70" fmla="*/ 301413 w 598395"/>
              <a:gd name="connsiteY70" fmla="*/ 0 h 603970"/>
              <a:gd name="connsiteX71" fmla="*/ 314581 w 598395"/>
              <a:gd name="connsiteY71" fmla="*/ 13148 h 603970"/>
              <a:gd name="connsiteX72" fmla="*/ 301413 w 598395"/>
              <a:gd name="connsiteY72" fmla="*/ 26296 h 603970"/>
              <a:gd name="connsiteX73" fmla="*/ 253350 w 598395"/>
              <a:gd name="connsiteY73" fmla="*/ 49700 h 603970"/>
              <a:gd name="connsiteX74" fmla="*/ 242948 w 598395"/>
              <a:gd name="connsiteY74" fmla="*/ 54696 h 603970"/>
              <a:gd name="connsiteX75" fmla="*/ 232677 w 598395"/>
              <a:gd name="connsiteY75" fmla="*/ 49700 h 603970"/>
              <a:gd name="connsiteX76" fmla="*/ 184614 w 598395"/>
              <a:gd name="connsiteY76" fmla="*/ 26296 h 603970"/>
              <a:gd name="connsiteX77" fmla="*/ 123647 w 598395"/>
              <a:gd name="connsiteY77" fmla="*/ 85594 h 603970"/>
              <a:gd name="connsiteX78" fmla="*/ 117984 w 598395"/>
              <a:gd name="connsiteY78" fmla="*/ 95981 h 603970"/>
              <a:gd name="connsiteX79" fmla="*/ 106397 w 598395"/>
              <a:gd name="connsiteY79" fmla="*/ 97690 h 603970"/>
              <a:gd name="connsiteX80" fmla="*/ 87435 w 598395"/>
              <a:gd name="connsiteY80" fmla="*/ 94666 h 603970"/>
              <a:gd name="connsiteX81" fmla="*/ 26336 w 598395"/>
              <a:gd name="connsiteY81" fmla="*/ 155673 h 603970"/>
              <a:gd name="connsiteX82" fmla="*/ 47009 w 598395"/>
              <a:gd name="connsiteY82" fmla="*/ 201297 h 603970"/>
              <a:gd name="connsiteX83" fmla="*/ 51355 w 598395"/>
              <a:gd name="connsiteY83" fmla="*/ 211158 h 603970"/>
              <a:gd name="connsiteX84" fmla="*/ 47009 w 598395"/>
              <a:gd name="connsiteY84" fmla="*/ 221019 h 603970"/>
              <a:gd name="connsiteX85" fmla="*/ 26336 w 598395"/>
              <a:gd name="connsiteY85" fmla="*/ 266512 h 603970"/>
              <a:gd name="connsiteX86" fmla="*/ 87435 w 598395"/>
              <a:gd name="connsiteY86" fmla="*/ 327519 h 603970"/>
              <a:gd name="connsiteX87" fmla="*/ 106397 w 598395"/>
              <a:gd name="connsiteY87" fmla="*/ 324495 h 603970"/>
              <a:gd name="connsiteX88" fmla="*/ 122988 w 598395"/>
              <a:gd name="connsiteY88" fmla="*/ 332910 h 603970"/>
              <a:gd name="connsiteX89" fmla="*/ 114561 w 598395"/>
              <a:gd name="connsiteY89" fmla="*/ 349476 h 603970"/>
              <a:gd name="connsiteX90" fmla="*/ 87435 w 598395"/>
              <a:gd name="connsiteY90" fmla="*/ 353815 h 603970"/>
              <a:gd name="connsiteX91" fmla="*/ 0 w 598395"/>
              <a:gd name="connsiteY91" fmla="*/ 266512 h 603970"/>
              <a:gd name="connsiteX92" fmla="*/ 20015 w 598395"/>
              <a:gd name="connsiteY92" fmla="*/ 211158 h 603970"/>
              <a:gd name="connsiteX93" fmla="*/ 0 w 598395"/>
              <a:gd name="connsiteY93" fmla="*/ 155673 h 603970"/>
              <a:gd name="connsiteX94" fmla="*/ 87435 w 598395"/>
              <a:gd name="connsiteY94" fmla="*/ 68370 h 603970"/>
              <a:gd name="connsiteX95" fmla="*/ 99154 w 598395"/>
              <a:gd name="connsiteY95" fmla="*/ 69159 h 603970"/>
              <a:gd name="connsiteX96" fmla="*/ 123647 w 598395"/>
              <a:gd name="connsiteY96" fmla="*/ 24850 h 603970"/>
              <a:gd name="connsiteX97" fmla="*/ 184614 w 598395"/>
              <a:gd name="connsiteY97" fmla="*/ 0 h 60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598395" h="603970">
                <a:moveTo>
                  <a:pt x="120742" y="519009"/>
                </a:moveTo>
                <a:cubicBezTo>
                  <a:pt x="127983" y="519009"/>
                  <a:pt x="133907" y="524796"/>
                  <a:pt x="133907" y="532161"/>
                </a:cubicBezTo>
                <a:cubicBezTo>
                  <a:pt x="133907" y="539394"/>
                  <a:pt x="127983" y="545313"/>
                  <a:pt x="120742" y="545313"/>
                </a:cubicBezTo>
                <a:cubicBezTo>
                  <a:pt x="103365" y="545313"/>
                  <a:pt x="90332" y="553861"/>
                  <a:pt x="90332" y="561490"/>
                </a:cubicBezTo>
                <a:cubicBezTo>
                  <a:pt x="90332" y="569118"/>
                  <a:pt x="103365" y="577666"/>
                  <a:pt x="120742" y="577666"/>
                </a:cubicBezTo>
                <a:cubicBezTo>
                  <a:pt x="138251" y="577666"/>
                  <a:pt x="151284" y="569118"/>
                  <a:pt x="151284" y="561490"/>
                </a:cubicBezTo>
                <a:cubicBezTo>
                  <a:pt x="151284" y="554256"/>
                  <a:pt x="157076" y="548338"/>
                  <a:pt x="164449" y="548338"/>
                </a:cubicBezTo>
                <a:cubicBezTo>
                  <a:pt x="171689" y="548338"/>
                  <a:pt x="177613" y="554256"/>
                  <a:pt x="177613" y="561490"/>
                </a:cubicBezTo>
                <a:cubicBezTo>
                  <a:pt x="177613" y="585294"/>
                  <a:pt x="152600" y="603970"/>
                  <a:pt x="120742" y="603970"/>
                </a:cubicBezTo>
                <a:cubicBezTo>
                  <a:pt x="88884" y="603970"/>
                  <a:pt x="64003" y="585294"/>
                  <a:pt x="64003" y="561490"/>
                </a:cubicBezTo>
                <a:cubicBezTo>
                  <a:pt x="64003" y="537685"/>
                  <a:pt x="88884" y="519009"/>
                  <a:pt x="120742" y="519009"/>
                </a:cubicBezTo>
                <a:close/>
                <a:moveTo>
                  <a:pt x="223733" y="467886"/>
                </a:moveTo>
                <a:cubicBezTo>
                  <a:pt x="200954" y="467886"/>
                  <a:pt x="185812" y="478007"/>
                  <a:pt x="185812" y="484710"/>
                </a:cubicBezTo>
                <a:cubicBezTo>
                  <a:pt x="185812" y="491281"/>
                  <a:pt x="200954" y="501402"/>
                  <a:pt x="223733" y="501402"/>
                </a:cubicBezTo>
                <a:cubicBezTo>
                  <a:pt x="246643" y="501402"/>
                  <a:pt x="261785" y="491281"/>
                  <a:pt x="261785" y="484710"/>
                </a:cubicBezTo>
                <a:cubicBezTo>
                  <a:pt x="261785" y="478007"/>
                  <a:pt x="246643" y="467886"/>
                  <a:pt x="223733" y="467886"/>
                </a:cubicBezTo>
                <a:close/>
                <a:moveTo>
                  <a:pt x="223733" y="441599"/>
                </a:moveTo>
                <a:cubicBezTo>
                  <a:pt x="259810" y="441599"/>
                  <a:pt x="288119" y="460526"/>
                  <a:pt x="288119" y="484710"/>
                </a:cubicBezTo>
                <a:cubicBezTo>
                  <a:pt x="288119" y="508762"/>
                  <a:pt x="259810" y="527689"/>
                  <a:pt x="223733" y="527689"/>
                </a:cubicBezTo>
                <a:cubicBezTo>
                  <a:pt x="187655" y="527689"/>
                  <a:pt x="159478" y="508762"/>
                  <a:pt x="159478" y="484710"/>
                </a:cubicBezTo>
                <a:cubicBezTo>
                  <a:pt x="159478" y="460526"/>
                  <a:pt x="187655" y="441599"/>
                  <a:pt x="223733" y="441599"/>
                </a:cubicBezTo>
                <a:close/>
                <a:moveTo>
                  <a:pt x="585226" y="253330"/>
                </a:moveTo>
                <a:cubicBezTo>
                  <a:pt x="592601" y="253330"/>
                  <a:pt x="598395" y="259246"/>
                  <a:pt x="598395" y="266476"/>
                </a:cubicBezTo>
                <a:cubicBezTo>
                  <a:pt x="598395" y="314590"/>
                  <a:pt x="559284" y="353764"/>
                  <a:pt x="511086" y="353764"/>
                </a:cubicBezTo>
                <a:cubicBezTo>
                  <a:pt x="507135" y="353764"/>
                  <a:pt x="503185" y="353502"/>
                  <a:pt x="499366" y="352976"/>
                </a:cubicBezTo>
                <a:cubicBezTo>
                  <a:pt x="495810" y="369802"/>
                  <a:pt x="487382" y="385183"/>
                  <a:pt x="474872" y="397409"/>
                </a:cubicBezTo>
                <a:cubicBezTo>
                  <a:pt x="458411" y="413447"/>
                  <a:pt x="436814" y="422123"/>
                  <a:pt x="413900" y="422123"/>
                </a:cubicBezTo>
                <a:cubicBezTo>
                  <a:pt x="393094" y="422123"/>
                  <a:pt x="373209" y="414893"/>
                  <a:pt x="357670" y="401615"/>
                </a:cubicBezTo>
                <a:cubicBezTo>
                  <a:pt x="341999" y="414893"/>
                  <a:pt x="322114" y="422123"/>
                  <a:pt x="301439" y="422123"/>
                </a:cubicBezTo>
                <a:cubicBezTo>
                  <a:pt x="279579" y="422123"/>
                  <a:pt x="258904" y="414235"/>
                  <a:pt x="242970" y="399775"/>
                </a:cubicBezTo>
                <a:cubicBezTo>
                  <a:pt x="227035" y="414235"/>
                  <a:pt x="206492" y="422123"/>
                  <a:pt x="184632" y="422123"/>
                </a:cubicBezTo>
                <a:cubicBezTo>
                  <a:pt x="166986" y="422123"/>
                  <a:pt x="149998" y="416996"/>
                  <a:pt x="135512" y="407137"/>
                </a:cubicBezTo>
                <a:cubicBezTo>
                  <a:pt x="129586" y="403061"/>
                  <a:pt x="128006" y="394911"/>
                  <a:pt x="132088" y="388864"/>
                </a:cubicBezTo>
                <a:cubicBezTo>
                  <a:pt x="136171" y="382817"/>
                  <a:pt x="144335" y="381371"/>
                  <a:pt x="150393" y="385446"/>
                </a:cubicBezTo>
                <a:cubicBezTo>
                  <a:pt x="160533" y="392282"/>
                  <a:pt x="172253" y="395831"/>
                  <a:pt x="184632" y="395831"/>
                </a:cubicBezTo>
                <a:cubicBezTo>
                  <a:pt x="203463" y="395831"/>
                  <a:pt x="220978" y="387418"/>
                  <a:pt x="232698" y="372432"/>
                </a:cubicBezTo>
                <a:cubicBezTo>
                  <a:pt x="235068" y="369277"/>
                  <a:pt x="238887" y="367436"/>
                  <a:pt x="242970" y="367436"/>
                </a:cubicBezTo>
                <a:cubicBezTo>
                  <a:pt x="247052" y="367436"/>
                  <a:pt x="250871" y="369277"/>
                  <a:pt x="253373" y="372432"/>
                </a:cubicBezTo>
                <a:cubicBezTo>
                  <a:pt x="265093" y="387418"/>
                  <a:pt x="282608" y="395831"/>
                  <a:pt x="301439" y="395831"/>
                </a:cubicBezTo>
                <a:cubicBezTo>
                  <a:pt x="319085" y="395831"/>
                  <a:pt x="335941" y="388207"/>
                  <a:pt x="347661" y="374666"/>
                </a:cubicBezTo>
                <a:cubicBezTo>
                  <a:pt x="350163" y="371774"/>
                  <a:pt x="353719" y="370065"/>
                  <a:pt x="357670" y="370065"/>
                </a:cubicBezTo>
                <a:cubicBezTo>
                  <a:pt x="361489" y="370065"/>
                  <a:pt x="365044" y="371774"/>
                  <a:pt x="367546" y="374666"/>
                </a:cubicBezTo>
                <a:cubicBezTo>
                  <a:pt x="379266" y="388207"/>
                  <a:pt x="396123" y="395831"/>
                  <a:pt x="413900" y="395831"/>
                </a:cubicBezTo>
                <a:cubicBezTo>
                  <a:pt x="447086" y="395831"/>
                  <a:pt x="473950" y="369802"/>
                  <a:pt x="474872" y="336543"/>
                </a:cubicBezTo>
                <a:cubicBezTo>
                  <a:pt x="475004" y="332468"/>
                  <a:pt x="476979" y="328656"/>
                  <a:pt x="480403" y="326158"/>
                </a:cubicBezTo>
                <a:cubicBezTo>
                  <a:pt x="483827" y="323792"/>
                  <a:pt x="488172" y="323135"/>
                  <a:pt x="492123" y="324449"/>
                </a:cubicBezTo>
                <a:cubicBezTo>
                  <a:pt x="498312" y="326421"/>
                  <a:pt x="504633" y="327473"/>
                  <a:pt x="511086" y="327473"/>
                </a:cubicBezTo>
                <a:cubicBezTo>
                  <a:pt x="544666" y="327473"/>
                  <a:pt x="572058" y="300129"/>
                  <a:pt x="572058" y="266476"/>
                </a:cubicBezTo>
                <a:cubicBezTo>
                  <a:pt x="572058" y="259246"/>
                  <a:pt x="577983" y="253330"/>
                  <a:pt x="585226" y="253330"/>
                </a:cubicBezTo>
                <a:close/>
                <a:moveTo>
                  <a:pt x="413870" y="0"/>
                </a:moveTo>
                <a:cubicBezTo>
                  <a:pt x="436787" y="0"/>
                  <a:pt x="458388" y="8807"/>
                  <a:pt x="474851" y="24844"/>
                </a:cubicBezTo>
                <a:cubicBezTo>
                  <a:pt x="487364" y="36938"/>
                  <a:pt x="495793" y="52449"/>
                  <a:pt x="499349" y="69144"/>
                </a:cubicBezTo>
                <a:cubicBezTo>
                  <a:pt x="503169" y="68618"/>
                  <a:pt x="507120" y="68355"/>
                  <a:pt x="511071" y="68355"/>
                </a:cubicBezTo>
                <a:cubicBezTo>
                  <a:pt x="559277" y="68355"/>
                  <a:pt x="598395" y="107528"/>
                  <a:pt x="598395" y="155639"/>
                </a:cubicBezTo>
                <a:cubicBezTo>
                  <a:pt x="598395" y="180484"/>
                  <a:pt x="587727" y="204276"/>
                  <a:pt x="568892" y="220971"/>
                </a:cubicBezTo>
                <a:cubicBezTo>
                  <a:pt x="566390" y="223074"/>
                  <a:pt x="563360" y="224257"/>
                  <a:pt x="560199" y="224257"/>
                </a:cubicBezTo>
                <a:cubicBezTo>
                  <a:pt x="556511" y="224257"/>
                  <a:pt x="552955" y="222680"/>
                  <a:pt x="550321" y="219788"/>
                </a:cubicBezTo>
                <a:cubicBezTo>
                  <a:pt x="545579" y="214398"/>
                  <a:pt x="545975" y="206117"/>
                  <a:pt x="551506" y="201253"/>
                </a:cubicBezTo>
                <a:cubicBezTo>
                  <a:pt x="564546" y="189685"/>
                  <a:pt x="572053" y="172991"/>
                  <a:pt x="572053" y="155639"/>
                </a:cubicBezTo>
                <a:cubicBezTo>
                  <a:pt x="572053" y="121987"/>
                  <a:pt x="544657" y="94645"/>
                  <a:pt x="511071" y="94645"/>
                </a:cubicBezTo>
                <a:cubicBezTo>
                  <a:pt x="504618" y="94645"/>
                  <a:pt x="498296" y="95697"/>
                  <a:pt x="492105" y="97669"/>
                </a:cubicBezTo>
                <a:cubicBezTo>
                  <a:pt x="488154" y="98983"/>
                  <a:pt x="483808" y="98326"/>
                  <a:pt x="480383" y="95960"/>
                </a:cubicBezTo>
                <a:cubicBezTo>
                  <a:pt x="476959" y="93594"/>
                  <a:pt x="474851" y="89782"/>
                  <a:pt x="474851" y="85575"/>
                </a:cubicBezTo>
                <a:cubicBezTo>
                  <a:pt x="473929" y="52318"/>
                  <a:pt x="447061" y="26290"/>
                  <a:pt x="413870" y="26290"/>
                </a:cubicBezTo>
                <a:cubicBezTo>
                  <a:pt x="396089" y="26290"/>
                  <a:pt x="379230" y="34046"/>
                  <a:pt x="367508" y="47586"/>
                </a:cubicBezTo>
                <a:cubicBezTo>
                  <a:pt x="362766" y="52975"/>
                  <a:pt x="354469" y="53632"/>
                  <a:pt x="348937" y="48900"/>
                </a:cubicBezTo>
                <a:cubicBezTo>
                  <a:pt x="343405" y="44168"/>
                  <a:pt x="342878" y="35886"/>
                  <a:pt x="347620" y="30365"/>
                </a:cubicBezTo>
                <a:cubicBezTo>
                  <a:pt x="364215" y="11042"/>
                  <a:pt x="388450" y="0"/>
                  <a:pt x="413870" y="0"/>
                </a:cubicBezTo>
                <a:close/>
                <a:moveTo>
                  <a:pt x="184614" y="0"/>
                </a:moveTo>
                <a:cubicBezTo>
                  <a:pt x="206473" y="0"/>
                  <a:pt x="227015" y="8020"/>
                  <a:pt x="242948" y="22352"/>
                </a:cubicBezTo>
                <a:cubicBezTo>
                  <a:pt x="258881" y="8020"/>
                  <a:pt x="279554" y="0"/>
                  <a:pt x="301413" y="0"/>
                </a:cubicBezTo>
                <a:cubicBezTo>
                  <a:pt x="308656" y="0"/>
                  <a:pt x="314581" y="5917"/>
                  <a:pt x="314581" y="13148"/>
                </a:cubicBezTo>
                <a:cubicBezTo>
                  <a:pt x="314581" y="20380"/>
                  <a:pt x="308656" y="26296"/>
                  <a:pt x="301413" y="26296"/>
                </a:cubicBezTo>
                <a:cubicBezTo>
                  <a:pt x="282583" y="26296"/>
                  <a:pt x="265070" y="34842"/>
                  <a:pt x="253350" y="49700"/>
                </a:cubicBezTo>
                <a:cubicBezTo>
                  <a:pt x="250848" y="52855"/>
                  <a:pt x="247030" y="54696"/>
                  <a:pt x="242948" y="54696"/>
                </a:cubicBezTo>
                <a:cubicBezTo>
                  <a:pt x="238866" y="54696"/>
                  <a:pt x="235047" y="52855"/>
                  <a:pt x="232677" y="49700"/>
                </a:cubicBezTo>
                <a:cubicBezTo>
                  <a:pt x="220957" y="34842"/>
                  <a:pt x="203444" y="26296"/>
                  <a:pt x="184614" y="26296"/>
                </a:cubicBezTo>
                <a:cubicBezTo>
                  <a:pt x="151299" y="26296"/>
                  <a:pt x="124568" y="52329"/>
                  <a:pt x="123647" y="85594"/>
                </a:cubicBezTo>
                <a:cubicBezTo>
                  <a:pt x="123515" y="89801"/>
                  <a:pt x="121408" y="93614"/>
                  <a:pt x="117984" y="95981"/>
                </a:cubicBezTo>
                <a:cubicBezTo>
                  <a:pt x="114561" y="98348"/>
                  <a:pt x="110347" y="99005"/>
                  <a:pt x="106397" y="97690"/>
                </a:cubicBezTo>
                <a:cubicBezTo>
                  <a:pt x="100208" y="95718"/>
                  <a:pt x="93755" y="94666"/>
                  <a:pt x="87435" y="94666"/>
                </a:cubicBezTo>
                <a:cubicBezTo>
                  <a:pt x="53725" y="94666"/>
                  <a:pt x="26336" y="122014"/>
                  <a:pt x="26336" y="155673"/>
                </a:cubicBezTo>
                <a:cubicBezTo>
                  <a:pt x="26336" y="173029"/>
                  <a:pt x="33841" y="189727"/>
                  <a:pt x="47009" y="201297"/>
                </a:cubicBezTo>
                <a:cubicBezTo>
                  <a:pt x="49775" y="203795"/>
                  <a:pt x="51355" y="207345"/>
                  <a:pt x="51355" y="211158"/>
                </a:cubicBezTo>
                <a:cubicBezTo>
                  <a:pt x="51355" y="214840"/>
                  <a:pt x="49775" y="218521"/>
                  <a:pt x="47009" y="221019"/>
                </a:cubicBezTo>
                <a:cubicBezTo>
                  <a:pt x="33841" y="232590"/>
                  <a:pt x="26336" y="249156"/>
                  <a:pt x="26336" y="266512"/>
                </a:cubicBezTo>
                <a:cubicBezTo>
                  <a:pt x="26336" y="300171"/>
                  <a:pt x="53725" y="327519"/>
                  <a:pt x="87435" y="327519"/>
                </a:cubicBezTo>
                <a:cubicBezTo>
                  <a:pt x="93755" y="327519"/>
                  <a:pt x="100208" y="326467"/>
                  <a:pt x="106397" y="324495"/>
                </a:cubicBezTo>
                <a:cubicBezTo>
                  <a:pt x="113244" y="322260"/>
                  <a:pt x="120750" y="326073"/>
                  <a:pt x="122988" y="332910"/>
                </a:cubicBezTo>
                <a:cubicBezTo>
                  <a:pt x="125227" y="339878"/>
                  <a:pt x="121408" y="347241"/>
                  <a:pt x="114561" y="349476"/>
                </a:cubicBezTo>
                <a:cubicBezTo>
                  <a:pt x="105738" y="352369"/>
                  <a:pt x="96521" y="353815"/>
                  <a:pt x="87435" y="353815"/>
                </a:cubicBezTo>
                <a:cubicBezTo>
                  <a:pt x="39240" y="353815"/>
                  <a:pt x="0" y="314634"/>
                  <a:pt x="0" y="266512"/>
                </a:cubicBezTo>
                <a:cubicBezTo>
                  <a:pt x="0" y="246264"/>
                  <a:pt x="7111" y="226673"/>
                  <a:pt x="20015" y="211158"/>
                </a:cubicBezTo>
                <a:cubicBezTo>
                  <a:pt x="7111" y="195644"/>
                  <a:pt x="0" y="176053"/>
                  <a:pt x="0" y="155673"/>
                </a:cubicBezTo>
                <a:cubicBezTo>
                  <a:pt x="0" y="107551"/>
                  <a:pt x="39240" y="68370"/>
                  <a:pt x="87435" y="68370"/>
                </a:cubicBezTo>
                <a:cubicBezTo>
                  <a:pt x="91385" y="68370"/>
                  <a:pt x="95204" y="68633"/>
                  <a:pt x="99154" y="69159"/>
                </a:cubicBezTo>
                <a:cubicBezTo>
                  <a:pt x="102578" y="52461"/>
                  <a:pt x="111005" y="36946"/>
                  <a:pt x="123647" y="24850"/>
                </a:cubicBezTo>
                <a:cubicBezTo>
                  <a:pt x="139975" y="8809"/>
                  <a:pt x="161702" y="0"/>
                  <a:pt x="1846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chat_341119">
            <a:extLst>
              <a:ext uri="{FF2B5EF4-FFF2-40B4-BE49-F238E27FC236}">
                <a16:creationId xmlns:a16="http://schemas.microsoft.com/office/drawing/2014/main" id="{5DE4A26E-1763-3449-9E0E-9B7802AB5231}"/>
              </a:ext>
            </a:extLst>
          </p:cNvPr>
          <p:cNvSpPr>
            <a:spLocks noChangeAspect="1"/>
          </p:cNvSpPr>
          <p:nvPr/>
        </p:nvSpPr>
        <p:spPr>
          <a:xfrm>
            <a:off x="8727374" y="1284289"/>
            <a:ext cx="609685" cy="581151"/>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639" h="579201">
                <a:moveTo>
                  <a:pt x="207145" y="468837"/>
                </a:moveTo>
                <a:cubicBezTo>
                  <a:pt x="214764" y="468837"/>
                  <a:pt x="220941" y="475014"/>
                  <a:pt x="220941" y="482633"/>
                </a:cubicBezTo>
                <a:cubicBezTo>
                  <a:pt x="220941" y="490252"/>
                  <a:pt x="214764" y="496429"/>
                  <a:pt x="207145" y="496429"/>
                </a:cubicBezTo>
                <a:cubicBezTo>
                  <a:pt x="199526" y="496429"/>
                  <a:pt x="193349" y="490252"/>
                  <a:pt x="193349" y="482633"/>
                </a:cubicBezTo>
                <a:cubicBezTo>
                  <a:pt x="193349" y="475014"/>
                  <a:pt x="199526" y="468837"/>
                  <a:pt x="207145" y="468837"/>
                </a:cubicBezTo>
                <a:close/>
                <a:moveTo>
                  <a:pt x="151963" y="468837"/>
                </a:moveTo>
                <a:cubicBezTo>
                  <a:pt x="159582" y="468837"/>
                  <a:pt x="165759" y="475014"/>
                  <a:pt x="165759" y="482633"/>
                </a:cubicBezTo>
                <a:cubicBezTo>
                  <a:pt x="165759" y="490252"/>
                  <a:pt x="159582" y="496429"/>
                  <a:pt x="151963" y="496429"/>
                </a:cubicBezTo>
                <a:cubicBezTo>
                  <a:pt x="144344" y="496429"/>
                  <a:pt x="138167" y="490252"/>
                  <a:pt x="138167" y="482633"/>
                </a:cubicBezTo>
                <a:cubicBezTo>
                  <a:pt x="138167" y="475014"/>
                  <a:pt x="144344" y="468837"/>
                  <a:pt x="151963" y="468837"/>
                </a:cubicBezTo>
                <a:close/>
                <a:moveTo>
                  <a:pt x="96640" y="468837"/>
                </a:moveTo>
                <a:cubicBezTo>
                  <a:pt x="104259" y="468837"/>
                  <a:pt x="110436" y="475014"/>
                  <a:pt x="110436" y="482633"/>
                </a:cubicBezTo>
                <a:cubicBezTo>
                  <a:pt x="110436" y="490252"/>
                  <a:pt x="104259" y="496429"/>
                  <a:pt x="96640" y="496429"/>
                </a:cubicBezTo>
                <a:cubicBezTo>
                  <a:pt x="89021" y="496429"/>
                  <a:pt x="82844" y="490252"/>
                  <a:pt x="82844" y="482633"/>
                </a:cubicBezTo>
                <a:cubicBezTo>
                  <a:pt x="82844" y="475014"/>
                  <a:pt x="89021" y="468837"/>
                  <a:pt x="96640" y="468837"/>
                </a:cubicBezTo>
                <a:close/>
                <a:moveTo>
                  <a:pt x="455700" y="441246"/>
                </a:moveTo>
                <a:lnTo>
                  <a:pt x="538568" y="441246"/>
                </a:lnTo>
                <a:cubicBezTo>
                  <a:pt x="577198" y="441246"/>
                  <a:pt x="607639" y="471557"/>
                  <a:pt x="607639" y="510224"/>
                </a:cubicBezTo>
                <a:cubicBezTo>
                  <a:pt x="607639" y="518490"/>
                  <a:pt x="602120" y="524001"/>
                  <a:pt x="593843" y="524001"/>
                </a:cubicBezTo>
                <a:cubicBezTo>
                  <a:pt x="585476" y="524001"/>
                  <a:pt x="579957" y="518490"/>
                  <a:pt x="579957" y="510224"/>
                </a:cubicBezTo>
                <a:cubicBezTo>
                  <a:pt x="579957" y="486757"/>
                  <a:pt x="562066" y="468801"/>
                  <a:pt x="538568" y="468801"/>
                </a:cubicBezTo>
                <a:lnTo>
                  <a:pt x="455700" y="468801"/>
                </a:lnTo>
                <a:cubicBezTo>
                  <a:pt x="432201" y="468801"/>
                  <a:pt x="414310" y="486757"/>
                  <a:pt x="414310" y="510224"/>
                </a:cubicBezTo>
                <a:lnTo>
                  <a:pt x="414310" y="551557"/>
                </a:lnTo>
                <a:lnTo>
                  <a:pt x="593843" y="551557"/>
                </a:lnTo>
                <a:cubicBezTo>
                  <a:pt x="602120" y="551557"/>
                  <a:pt x="607639" y="557068"/>
                  <a:pt x="607639" y="565334"/>
                </a:cubicBezTo>
                <a:cubicBezTo>
                  <a:pt x="607639" y="573601"/>
                  <a:pt x="602120" y="579201"/>
                  <a:pt x="593843" y="579201"/>
                </a:cubicBezTo>
                <a:lnTo>
                  <a:pt x="400425" y="579201"/>
                </a:lnTo>
                <a:cubicBezTo>
                  <a:pt x="392147" y="579201"/>
                  <a:pt x="386628" y="573601"/>
                  <a:pt x="386628" y="565334"/>
                </a:cubicBezTo>
                <a:lnTo>
                  <a:pt x="386628" y="510224"/>
                </a:lnTo>
                <a:cubicBezTo>
                  <a:pt x="386628" y="471557"/>
                  <a:pt x="417069" y="441246"/>
                  <a:pt x="455700" y="441246"/>
                </a:cubicBezTo>
                <a:close/>
                <a:moveTo>
                  <a:pt x="84246" y="330919"/>
                </a:moveTo>
                <a:cubicBezTo>
                  <a:pt x="87695" y="330919"/>
                  <a:pt x="91144" y="332296"/>
                  <a:pt x="93903" y="335051"/>
                </a:cubicBezTo>
                <a:lnTo>
                  <a:pt x="132533" y="373714"/>
                </a:lnTo>
                <a:cubicBezTo>
                  <a:pt x="139476" y="381979"/>
                  <a:pt x="150513" y="386068"/>
                  <a:pt x="161549" y="386068"/>
                </a:cubicBezTo>
                <a:lnTo>
                  <a:pt x="262395" y="386068"/>
                </a:lnTo>
                <a:cubicBezTo>
                  <a:pt x="285893" y="386068"/>
                  <a:pt x="303784" y="404021"/>
                  <a:pt x="303784" y="427485"/>
                </a:cubicBezTo>
                <a:lnTo>
                  <a:pt x="303784" y="537784"/>
                </a:lnTo>
                <a:cubicBezTo>
                  <a:pt x="303784" y="561248"/>
                  <a:pt x="285893" y="579201"/>
                  <a:pt x="262395" y="579201"/>
                </a:cubicBezTo>
                <a:lnTo>
                  <a:pt x="41389" y="579201"/>
                </a:lnTo>
                <a:cubicBezTo>
                  <a:pt x="17980" y="579201"/>
                  <a:pt x="0" y="561248"/>
                  <a:pt x="0" y="537784"/>
                </a:cubicBezTo>
                <a:lnTo>
                  <a:pt x="0" y="427485"/>
                </a:lnTo>
                <a:cubicBezTo>
                  <a:pt x="0" y="404021"/>
                  <a:pt x="17980" y="386068"/>
                  <a:pt x="41389" y="386068"/>
                </a:cubicBezTo>
                <a:lnTo>
                  <a:pt x="69070" y="386068"/>
                </a:lnTo>
                <a:cubicBezTo>
                  <a:pt x="77348" y="386068"/>
                  <a:pt x="82866" y="391578"/>
                  <a:pt x="82866" y="399933"/>
                </a:cubicBezTo>
                <a:cubicBezTo>
                  <a:pt x="82866" y="408199"/>
                  <a:pt x="77348" y="413709"/>
                  <a:pt x="69070" y="413709"/>
                </a:cubicBezTo>
                <a:lnTo>
                  <a:pt x="41389" y="413709"/>
                </a:lnTo>
                <a:cubicBezTo>
                  <a:pt x="33111" y="413709"/>
                  <a:pt x="27593" y="419220"/>
                  <a:pt x="27593" y="427485"/>
                </a:cubicBezTo>
                <a:lnTo>
                  <a:pt x="27593" y="537784"/>
                </a:lnTo>
                <a:cubicBezTo>
                  <a:pt x="27593" y="546049"/>
                  <a:pt x="33111" y="551560"/>
                  <a:pt x="41389" y="551560"/>
                </a:cubicBezTo>
                <a:lnTo>
                  <a:pt x="262395" y="551560"/>
                </a:lnTo>
                <a:cubicBezTo>
                  <a:pt x="270673" y="551560"/>
                  <a:pt x="276192" y="546049"/>
                  <a:pt x="276192" y="537784"/>
                </a:cubicBezTo>
                <a:lnTo>
                  <a:pt x="276192" y="427485"/>
                </a:lnTo>
                <a:cubicBezTo>
                  <a:pt x="276192" y="419220"/>
                  <a:pt x="270673" y="413709"/>
                  <a:pt x="262395" y="413709"/>
                </a:cubicBezTo>
                <a:lnTo>
                  <a:pt x="161549" y="413709"/>
                </a:lnTo>
                <a:cubicBezTo>
                  <a:pt x="143659" y="413709"/>
                  <a:pt x="125679" y="405443"/>
                  <a:pt x="113218" y="393000"/>
                </a:cubicBezTo>
                <a:lnTo>
                  <a:pt x="74589" y="354427"/>
                </a:lnTo>
                <a:cubicBezTo>
                  <a:pt x="69070" y="348828"/>
                  <a:pt x="69070" y="340562"/>
                  <a:pt x="74589" y="335051"/>
                </a:cubicBezTo>
                <a:cubicBezTo>
                  <a:pt x="77348" y="332296"/>
                  <a:pt x="80797" y="330919"/>
                  <a:pt x="84246" y="330919"/>
                </a:cubicBezTo>
                <a:close/>
                <a:moveTo>
                  <a:pt x="483287" y="303325"/>
                </a:moveTo>
                <a:cubicBezTo>
                  <a:pt x="475006" y="303325"/>
                  <a:pt x="469485" y="308925"/>
                  <a:pt x="469485" y="317192"/>
                </a:cubicBezTo>
                <a:lnTo>
                  <a:pt x="469485" y="358525"/>
                </a:lnTo>
                <a:cubicBezTo>
                  <a:pt x="469485" y="373725"/>
                  <a:pt x="481951" y="386081"/>
                  <a:pt x="497089" y="386081"/>
                </a:cubicBezTo>
                <a:cubicBezTo>
                  <a:pt x="512316" y="386081"/>
                  <a:pt x="524782" y="373725"/>
                  <a:pt x="524782" y="358525"/>
                </a:cubicBezTo>
                <a:lnTo>
                  <a:pt x="524782" y="317192"/>
                </a:lnTo>
                <a:cubicBezTo>
                  <a:pt x="524782" y="308925"/>
                  <a:pt x="519261" y="303325"/>
                  <a:pt x="510980" y="303325"/>
                </a:cubicBezTo>
                <a:close/>
                <a:moveTo>
                  <a:pt x="483287" y="275770"/>
                </a:moveTo>
                <a:lnTo>
                  <a:pt x="510980" y="275770"/>
                </a:lnTo>
                <a:cubicBezTo>
                  <a:pt x="534399" y="275770"/>
                  <a:pt x="552386" y="293725"/>
                  <a:pt x="552386" y="317192"/>
                </a:cubicBezTo>
                <a:lnTo>
                  <a:pt x="552386" y="358525"/>
                </a:lnTo>
                <a:cubicBezTo>
                  <a:pt x="552386" y="388836"/>
                  <a:pt x="527542" y="413725"/>
                  <a:pt x="497089" y="413725"/>
                </a:cubicBezTo>
                <a:cubicBezTo>
                  <a:pt x="466725" y="413725"/>
                  <a:pt x="441881" y="388836"/>
                  <a:pt x="441881" y="358525"/>
                </a:cubicBezTo>
                <a:lnTo>
                  <a:pt x="441881" y="317192"/>
                </a:lnTo>
                <a:cubicBezTo>
                  <a:pt x="441881" y="293725"/>
                  <a:pt x="459868" y="275770"/>
                  <a:pt x="483287" y="275770"/>
                </a:cubicBezTo>
                <a:close/>
                <a:moveTo>
                  <a:pt x="69077" y="165476"/>
                </a:moveTo>
                <a:lnTo>
                  <a:pt x="151952" y="165476"/>
                </a:lnTo>
                <a:cubicBezTo>
                  <a:pt x="190585" y="165476"/>
                  <a:pt x="220940" y="195791"/>
                  <a:pt x="220940" y="234463"/>
                </a:cubicBezTo>
                <a:cubicBezTo>
                  <a:pt x="220940" y="242731"/>
                  <a:pt x="215421" y="248243"/>
                  <a:pt x="207142" y="248243"/>
                </a:cubicBezTo>
                <a:cubicBezTo>
                  <a:pt x="198864" y="248243"/>
                  <a:pt x="193345" y="242731"/>
                  <a:pt x="193345" y="234463"/>
                </a:cubicBezTo>
                <a:cubicBezTo>
                  <a:pt x="193345" y="210993"/>
                  <a:pt x="175363" y="193035"/>
                  <a:pt x="151952" y="193035"/>
                </a:cubicBezTo>
                <a:lnTo>
                  <a:pt x="69077" y="193035"/>
                </a:lnTo>
                <a:cubicBezTo>
                  <a:pt x="45577" y="193035"/>
                  <a:pt x="27595" y="210993"/>
                  <a:pt x="27595" y="234463"/>
                </a:cubicBezTo>
                <a:lnTo>
                  <a:pt x="27595" y="275802"/>
                </a:lnTo>
                <a:lnTo>
                  <a:pt x="207142" y="275802"/>
                </a:lnTo>
                <a:cubicBezTo>
                  <a:pt x="215421" y="275802"/>
                  <a:pt x="220940" y="281314"/>
                  <a:pt x="220940" y="289581"/>
                </a:cubicBezTo>
                <a:cubicBezTo>
                  <a:pt x="220940" y="297849"/>
                  <a:pt x="215421" y="303361"/>
                  <a:pt x="207142" y="303361"/>
                </a:cubicBezTo>
                <a:lnTo>
                  <a:pt x="13798" y="303361"/>
                </a:lnTo>
                <a:cubicBezTo>
                  <a:pt x="5519" y="303361"/>
                  <a:pt x="0" y="297849"/>
                  <a:pt x="0" y="289581"/>
                </a:cubicBezTo>
                <a:lnTo>
                  <a:pt x="0" y="234463"/>
                </a:lnTo>
                <a:cubicBezTo>
                  <a:pt x="0" y="195791"/>
                  <a:pt x="30355" y="165476"/>
                  <a:pt x="69077" y="165476"/>
                </a:cubicBezTo>
                <a:close/>
                <a:moveTo>
                  <a:pt x="510929" y="82773"/>
                </a:moveTo>
                <a:cubicBezTo>
                  <a:pt x="518587" y="82773"/>
                  <a:pt x="524795" y="88934"/>
                  <a:pt x="524795" y="96534"/>
                </a:cubicBezTo>
                <a:cubicBezTo>
                  <a:pt x="524795" y="104134"/>
                  <a:pt x="518587" y="110295"/>
                  <a:pt x="510929" y="110295"/>
                </a:cubicBezTo>
                <a:cubicBezTo>
                  <a:pt x="503271" y="110295"/>
                  <a:pt x="497063" y="104134"/>
                  <a:pt x="497063" y="96534"/>
                </a:cubicBezTo>
                <a:cubicBezTo>
                  <a:pt x="497063" y="88934"/>
                  <a:pt x="503271" y="82773"/>
                  <a:pt x="510929" y="82773"/>
                </a:cubicBezTo>
                <a:close/>
                <a:moveTo>
                  <a:pt x="455677" y="82773"/>
                </a:moveTo>
                <a:cubicBezTo>
                  <a:pt x="463296" y="82773"/>
                  <a:pt x="469473" y="88934"/>
                  <a:pt x="469473" y="96534"/>
                </a:cubicBezTo>
                <a:cubicBezTo>
                  <a:pt x="469473" y="104134"/>
                  <a:pt x="463296" y="110295"/>
                  <a:pt x="455677" y="110295"/>
                </a:cubicBezTo>
                <a:cubicBezTo>
                  <a:pt x="448058" y="110295"/>
                  <a:pt x="441881" y="104134"/>
                  <a:pt x="441881" y="96534"/>
                </a:cubicBezTo>
                <a:cubicBezTo>
                  <a:pt x="441881" y="88934"/>
                  <a:pt x="448058" y="82773"/>
                  <a:pt x="455677" y="82773"/>
                </a:cubicBezTo>
                <a:close/>
                <a:moveTo>
                  <a:pt x="400459" y="82773"/>
                </a:moveTo>
                <a:cubicBezTo>
                  <a:pt x="408098" y="82773"/>
                  <a:pt x="414290" y="88934"/>
                  <a:pt x="414290" y="96534"/>
                </a:cubicBezTo>
                <a:cubicBezTo>
                  <a:pt x="414290" y="104134"/>
                  <a:pt x="408098" y="110295"/>
                  <a:pt x="400459" y="110295"/>
                </a:cubicBezTo>
                <a:cubicBezTo>
                  <a:pt x="392820" y="110295"/>
                  <a:pt x="386628" y="104134"/>
                  <a:pt x="386628" y="96534"/>
                </a:cubicBezTo>
                <a:cubicBezTo>
                  <a:pt x="386628" y="88934"/>
                  <a:pt x="392820" y="82773"/>
                  <a:pt x="400459" y="82773"/>
                </a:cubicBezTo>
                <a:close/>
                <a:moveTo>
                  <a:pt x="96659" y="27556"/>
                </a:moveTo>
                <a:cubicBezTo>
                  <a:pt x="88378" y="27556"/>
                  <a:pt x="82857" y="33155"/>
                  <a:pt x="82857" y="41422"/>
                </a:cubicBezTo>
                <a:lnTo>
                  <a:pt x="82857" y="82755"/>
                </a:lnTo>
                <a:cubicBezTo>
                  <a:pt x="82857" y="97955"/>
                  <a:pt x="95323" y="110311"/>
                  <a:pt x="110461" y="110311"/>
                </a:cubicBezTo>
                <a:cubicBezTo>
                  <a:pt x="125688" y="110311"/>
                  <a:pt x="138154" y="97955"/>
                  <a:pt x="138154" y="82755"/>
                </a:cubicBezTo>
                <a:lnTo>
                  <a:pt x="138154" y="41422"/>
                </a:lnTo>
                <a:cubicBezTo>
                  <a:pt x="138154" y="33155"/>
                  <a:pt x="132544" y="27556"/>
                  <a:pt x="124263" y="27556"/>
                </a:cubicBezTo>
                <a:close/>
                <a:moveTo>
                  <a:pt x="345259" y="0"/>
                </a:moveTo>
                <a:lnTo>
                  <a:pt x="566164" y="0"/>
                </a:lnTo>
                <a:cubicBezTo>
                  <a:pt x="589661" y="0"/>
                  <a:pt x="607639" y="17954"/>
                  <a:pt x="607639" y="41419"/>
                </a:cubicBezTo>
                <a:lnTo>
                  <a:pt x="607639" y="151723"/>
                </a:lnTo>
                <a:cubicBezTo>
                  <a:pt x="607639" y="175188"/>
                  <a:pt x="589661" y="193053"/>
                  <a:pt x="566164" y="193053"/>
                </a:cubicBezTo>
                <a:lnTo>
                  <a:pt x="538573" y="193053"/>
                </a:lnTo>
                <a:cubicBezTo>
                  <a:pt x="530296" y="193053"/>
                  <a:pt x="524778" y="187542"/>
                  <a:pt x="524778" y="179276"/>
                </a:cubicBezTo>
                <a:cubicBezTo>
                  <a:pt x="524778" y="171010"/>
                  <a:pt x="530296" y="165499"/>
                  <a:pt x="538573" y="165499"/>
                </a:cubicBezTo>
                <a:lnTo>
                  <a:pt x="566164" y="165499"/>
                </a:lnTo>
                <a:cubicBezTo>
                  <a:pt x="574441" y="165499"/>
                  <a:pt x="579959" y="159989"/>
                  <a:pt x="579959" y="151723"/>
                </a:cubicBezTo>
                <a:lnTo>
                  <a:pt x="579959" y="41419"/>
                </a:lnTo>
                <a:cubicBezTo>
                  <a:pt x="579959" y="33153"/>
                  <a:pt x="574441" y="27554"/>
                  <a:pt x="566164" y="27554"/>
                </a:cubicBezTo>
                <a:lnTo>
                  <a:pt x="345259" y="27554"/>
                </a:lnTo>
                <a:cubicBezTo>
                  <a:pt x="336982" y="27554"/>
                  <a:pt x="331464" y="33153"/>
                  <a:pt x="331464" y="41419"/>
                </a:cubicBezTo>
                <a:lnTo>
                  <a:pt x="331464" y="151723"/>
                </a:lnTo>
                <a:cubicBezTo>
                  <a:pt x="331464" y="159989"/>
                  <a:pt x="336982" y="165499"/>
                  <a:pt x="345259" y="165499"/>
                </a:cubicBezTo>
                <a:lnTo>
                  <a:pt x="446010" y="165499"/>
                </a:lnTo>
                <a:cubicBezTo>
                  <a:pt x="463989" y="165499"/>
                  <a:pt x="481967" y="173766"/>
                  <a:pt x="494339" y="186209"/>
                </a:cubicBezTo>
                <a:lnTo>
                  <a:pt x="533055" y="224784"/>
                </a:lnTo>
                <a:cubicBezTo>
                  <a:pt x="538573" y="230295"/>
                  <a:pt x="538573" y="238561"/>
                  <a:pt x="533055" y="244072"/>
                </a:cubicBezTo>
                <a:cubicBezTo>
                  <a:pt x="530296" y="246827"/>
                  <a:pt x="526113" y="248249"/>
                  <a:pt x="523354" y="248249"/>
                </a:cubicBezTo>
                <a:cubicBezTo>
                  <a:pt x="520594" y="248249"/>
                  <a:pt x="516500" y="246827"/>
                  <a:pt x="513741" y="244072"/>
                </a:cubicBezTo>
                <a:lnTo>
                  <a:pt x="475025" y="205497"/>
                </a:lnTo>
                <a:cubicBezTo>
                  <a:pt x="468172" y="197231"/>
                  <a:pt x="457136" y="193053"/>
                  <a:pt x="446010" y="193053"/>
                </a:cubicBezTo>
                <a:lnTo>
                  <a:pt x="345259" y="193053"/>
                </a:lnTo>
                <a:cubicBezTo>
                  <a:pt x="321763" y="193053"/>
                  <a:pt x="303784" y="175188"/>
                  <a:pt x="303784" y="151723"/>
                </a:cubicBezTo>
                <a:lnTo>
                  <a:pt x="303784" y="41419"/>
                </a:lnTo>
                <a:cubicBezTo>
                  <a:pt x="303784" y="17954"/>
                  <a:pt x="321763" y="0"/>
                  <a:pt x="345259" y="0"/>
                </a:cubicBezTo>
                <a:close/>
                <a:moveTo>
                  <a:pt x="96659" y="0"/>
                </a:moveTo>
                <a:lnTo>
                  <a:pt x="124263" y="0"/>
                </a:lnTo>
                <a:cubicBezTo>
                  <a:pt x="147771" y="0"/>
                  <a:pt x="165758" y="17956"/>
                  <a:pt x="165758" y="41422"/>
                </a:cubicBezTo>
                <a:lnTo>
                  <a:pt x="165758" y="82755"/>
                </a:lnTo>
                <a:cubicBezTo>
                  <a:pt x="165758" y="113066"/>
                  <a:pt x="140915" y="137955"/>
                  <a:pt x="110461" y="137955"/>
                </a:cubicBezTo>
                <a:cubicBezTo>
                  <a:pt x="80097" y="137955"/>
                  <a:pt x="55253" y="113066"/>
                  <a:pt x="55253" y="82755"/>
                </a:cubicBezTo>
                <a:lnTo>
                  <a:pt x="55253" y="41422"/>
                </a:lnTo>
                <a:cubicBezTo>
                  <a:pt x="55253" y="17956"/>
                  <a:pt x="73151" y="0"/>
                  <a:pt x="966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893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2">
            <a:extLst>
              <a:ext uri="{FF2B5EF4-FFF2-40B4-BE49-F238E27FC236}">
                <a16:creationId xmlns:a16="http://schemas.microsoft.com/office/drawing/2014/main" id="{369CE66E-FA10-8846-8BAD-6EC1635D46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1541" y="4717931"/>
            <a:ext cx="2271272" cy="1687632"/>
          </a:xfrm>
          <a:prstGeom prst="rect">
            <a:avLst/>
          </a:prstGeom>
          <a:noFill/>
          <a:extLst>
            <a:ext uri="{909E8E84-426E-40DD-AFC4-6F175D3DCCD1}">
              <a14:hiddenFill xmlns:a14="http://schemas.microsoft.com/office/drawing/2010/main">
                <a:solidFill>
                  <a:srgbClr val="FFFFFF"/>
                </a:solidFill>
              </a14:hiddenFill>
            </a:ext>
          </a:extLst>
        </p:spPr>
      </p:pic>
      <p:sp>
        <p:nvSpPr>
          <p:cNvPr id="2" name="页脚占位符 1">
            <a:extLst>
              <a:ext uri="{FF2B5EF4-FFF2-40B4-BE49-F238E27FC236}">
                <a16:creationId xmlns:a16="http://schemas.microsoft.com/office/drawing/2014/main" id="{A8A2FDFF-3367-DA42-9859-CA54C1DEDB61}"/>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7F99E529-5338-A34A-BF74-A878C0DDFFCA}"/>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4" name="内容占位符 3">
            <a:extLst>
              <a:ext uri="{FF2B5EF4-FFF2-40B4-BE49-F238E27FC236}">
                <a16:creationId xmlns:a16="http://schemas.microsoft.com/office/drawing/2014/main" id="{08442B14-8813-984F-A024-56029F127EED}"/>
              </a:ext>
            </a:extLst>
          </p:cNvPr>
          <p:cNvSpPr>
            <a:spLocks noGrp="1"/>
          </p:cNvSpPr>
          <p:nvPr>
            <p:ph idx="1"/>
          </p:nvPr>
        </p:nvSpPr>
        <p:spPr/>
        <p:txBody>
          <a:bodyPr/>
          <a:lstStyle/>
          <a:p>
            <a:r>
              <a:rPr lang="en-US" altLang="zh-CN" b="1" dirty="0">
                <a:latin typeface="微软雅黑" panose="020B0503020204020204" pitchFamily="34" charset="-122"/>
                <a:ea typeface="微软雅黑" panose="020B0503020204020204" pitchFamily="34" charset="-122"/>
              </a:rPr>
              <a:t>Storm</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Spark</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Flink</a:t>
            </a:r>
            <a:endParaRPr lang="zh-CN" altLang="en-US" b="1" dirty="0">
              <a:latin typeface="微软雅黑" panose="020B0503020204020204" pitchFamily="34" charset="-122"/>
              <a:ea typeface="微软雅黑" panose="020B0503020204020204" pitchFamily="34" charset="-122"/>
            </a:endParaRPr>
          </a:p>
          <a:p>
            <a:endParaRPr kumimoji="1" lang="en-US" altLang="zh-CN" dirty="0"/>
          </a:p>
          <a:p>
            <a:endParaRPr kumimoji="1" lang="en-US" altLang="zh-CN" dirty="0"/>
          </a:p>
          <a:p>
            <a:r>
              <a:rPr lang="en-US" altLang="zh-CN" b="1" dirty="0" err="1">
                <a:latin typeface="微软雅黑" panose="020B0503020204020204" pitchFamily="34" charset="-122"/>
                <a:ea typeface="微软雅黑" panose="020B0503020204020204" pitchFamily="34" charset="-122"/>
              </a:rPr>
              <a:t>Hawq</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Presto</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err="1">
                <a:latin typeface="微软雅黑" panose="020B0503020204020204" pitchFamily="34" charset="-122"/>
                <a:ea typeface="微软雅黑" panose="020B0503020204020204" pitchFamily="34" charset="-122"/>
              </a:rPr>
              <a:t>Clickhouse</a:t>
            </a:r>
            <a:endParaRPr lang="zh-CN" altLang="en-US" b="1" dirty="0">
              <a:latin typeface="微软雅黑" panose="020B0503020204020204" pitchFamily="34" charset="-122"/>
              <a:ea typeface="微软雅黑" panose="020B0503020204020204" pitchFamily="34" charset="-122"/>
            </a:endParaRPr>
          </a:p>
          <a:p>
            <a:endParaRPr kumimoji="1" lang="en-US" altLang="zh-CN" dirty="0"/>
          </a:p>
          <a:p>
            <a:endParaRPr kumimoji="1" lang="en-US" altLang="zh-CN" dirty="0"/>
          </a:p>
          <a:p>
            <a:endParaRPr kumimoji="1" lang="en-US" altLang="zh-CN" dirty="0"/>
          </a:p>
          <a:p>
            <a:endParaRPr kumimoji="1" lang="en-US" altLang="zh-CN" dirty="0"/>
          </a:p>
          <a:p>
            <a:r>
              <a:rPr lang="en-US" altLang="zh-CN" b="1" dirty="0">
                <a:latin typeface="微软雅黑" panose="020B0503020204020204" pitchFamily="34" charset="-122"/>
                <a:ea typeface="微软雅黑" panose="020B0503020204020204" pitchFamily="34" charset="-122"/>
              </a:rPr>
              <a:t>RNN</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LSTM</a:t>
            </a:r>
            <a:r>
              <a:rPr lang="zh-CN" altLang="en-US" b="1" dirty="0">
                <a:latin typeface="微软雅黑" panose="020B0503020204020204" pitchFamily="34" charset="-122"/>
                <a:ea typeface="微软雅黑" panose="020B0503020204020204" pitchFamily="34" charset="-122"/>
              </a:rPr>
              <a:t> </a:t>
            </a:r>
            <a:r>
              <a:rPr lang="en-US" altLang="zh-CN" b="1" dirty="0">
                <a:solidFill>
                  <a:schemeClr val="tx2"/>
                </a:solidFill>
                <a:latin typeface="微软雅黑" panose="020B0503020204020204" pitchFamily="34" charset="-122"/>
                <a:ea typeface="微软雅黑" panose="020B0503020204020204" pitchFamily="34" charset="-122"/>
              </a:rPr>
              <a:t>vs</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GRU</a:t>
            </a:r>
            <a:endParaRPr lang="zh-CN" altLang="en-US" b="1" dirty="0">
              <a:latin typeface="微软雅黑" panose="020B0503020204020204" pitchFamily="34" charset="-122"/>
              <a:ea typeface="微软雅黑" panose="020B0503020204020204" pitchFamily="34" charset="-122"/>
            </a:endParaRPr>
          </a:p>
          <a:p>
            <a:endParaRPr kumimoji="1" lang="zh-CN" altLang="en-US" dirty="0"/>
          </a:p>
        </p:txBody>
      </p:sp>
      <p:sp>
        <p:nvSpPr>
          <p:cNvPr id="5" name="标题 4">
            <a:extLst>
              <a:ext uri="{FF2B5EF4-FFF2-40B4-BE49-F238E27FC236}">
                <a16:creationId xmlns:a16="http://schemas.microsoft.com/office/drawing/2014/main" id="{969CAC9C-C6E0-284B-AFD5-87F4D2855AC2}"/>
              </a:ext>
            </a:extLst>
          </p:cNvPr>
          <p:cNvSpPr>
            <a:spLocks noGrp="1"/>
          </p:cNvSpPr>
          <p:nvPr>
            <p:ph type="title"/>
          </p:nvPr>
        </p:nvSpPr>
        <p:spPr/>
        <p:txBody>
          <a:bodyPr/>
          <a:lstStyle/>
          <a:p>
            <a:r>
              <a:rPr kumimoji="1" lang="zh-CN" altLang="en-US" dirty="0"/>
              <a:t>技术对比</a:t>
            </a:r>
          </a:p>
        </p:txBody>
      </p:sp>
      <p:graphicFrame>
        <p:nvGraphicFramePr>
          <p:cNvPr id="11" name="表格 9">
            <a:extLst>
              <a:ext uri="{FF2B5EF4-FFF2-40B4-BE49-F238E27FC236}">
                <a16:creationId xmlns:a16="http://schemas.microsoft.com/office/drawing/2014/main" id="{63C089CC-B084-D44D-B0F1-FCE085D1CD45}"/>
              </a:ext>
            </a:extLst>
          </p:cNvPr>
          <p:cNvGraphicFramePr>
            <a:graphicFrameLocks noGrp="1"/>
          </p:cNvGraphicFramePr>
          <p:nvPr>
            <p:extLst>
              <p:ext uri="{D42A27DB-BD31-4B8C-83A1-F6EECF244321}">
                <p14:modId xmlns:p14="http://schemas.microsoft.com/office/powerpoint/2010/main" val="1805908241"/>
              </p:ext>
            </p:extLst>
          </p:nvPr>
        </p:nvGraphicFramePr>
        <p:xfrm>
          <a:off x="1418562" y="1663268"/>
          <a:ext cx="8791299" cy="430039"/>
        </p:xfrm>
        <a:graphic>
          <a:graphicData uri="http://schemas.openxmlformats.org/drawingml/2006/table">
            <a:tbl>
              <a:tblPr firstRow="1" bandRow="1">
                <a:tableStyleId>{5C22544A-7EE6-4342-B048-85BDC9FD1C3A}</a:tableStyleId>
              </a:tblPr>
              <a:tblGrid>
                <a:gridCol w="885409">
                  <a:extLst>
                    <a:ext uri="{9D8B030D-6E8A-4147-A177-3AD203B41FA5}">
                      <a16:colId xmlns:a16="http://schemas.microsoft.com/office/drawing/2014/main" val="2333537555"/>
                    </a:ext>
                  </a:extLst>
                </a:gridCol>
                <a:gridCol w="986183">
                  <a:extLst>
                    <a:ext uri="{9D8B030D-6E8A-4147-A177-3AD203B41FA5}">
                      <a16:colId xmlns:a16="http://schemas.microsoft.com/office/drawing/2014/main" val="1299092931"/>
                    </a:ext>
                  </a:extLst>
                </a:gridCol>
                <a:gridCol w="1446399">
                  <a:extLst>
                    <a:ext uri="{9D8B030D-6E8A-4147-A177-3AD203B41FA5}">
                      <a16:colId xmlns:a16="http://schemas.microsoft.com/office/drawing/2014/main" val="4230045930"/>
                    </a:ext>
                  </a:extLst>
                </a:gridCol>
                <a:gridCol w="1446399">
                  <a:extLst>
                    <a:ext uri="{9D8B030D-6E8A-4147-A177-3AD203B41FA5}">
                      <a16:colId xmlns:a16="http://schemas.microsoft.com/office/drawing/2014/main" val="2640833937"/>
                    </a:ext>
                  </a:extLst>
                </a:gridCol>
                <a:gridCol w="1298473">
                  <a:extLst>
                    <a:ext uri="{9D8B030D-6E8A-4147-A177-3AD203B41FA5}">
                      <a16:colId xmlns:a16="http://schemas.microsoft.com/office/drawing/2014/main" val="653495659"/>
                    </a:ext>
                  </a:extLst>
                </a:gridCol>
                <a:gridCol w="1239579">
                  <a:extLst>
                    <a:ext uri="{9D8B030D-6E8A-4147-A177-3AD203B41FA5}">
                      <a16:colId xmlns:a16="http://schemas.microsoft.com/office/drawing/2014/main" val="525439866"/>
                    </a:ext>
                  </a:extLst>
                </a:gridCol>
                <a:gridCol w="1488857">
                  <a:extLst>
                    <a:ext uri="{9D8B030D-6E8A-4147-A177-3AD203B41FA5}">
                      <a16:colId xmlns:a16="http://schemas.microsoft.com/office/drawing/2014/main" val="1064699763"/>
                    </a:ext>
                  </a:extLst>
                </a:gridCol>
              </a:tblGrid>
              <a:tr h="430039">
                <a:tc>
                  <a:txBody>
                    <a:bodyPr/>
                    <a:lstStyle/>
                    <a:p>
                      <a:pPr algn="ctr"/>
                      <a:r>
                        <a:rPr lang="zh-CN" altLang="en-US" dirty="0"/>
                        <a:t>模型</a:t>
                      </a:r>
                    </a:p>
                  </a:txBody>
                  <a:tcPr/>
                </a:tc>
                <a:tc>
                  <a:txBody>
                    <a:bodyPr/>
                    <a:lstStyle/>
                    <a:p>
                      <a:pPr algn="ctr"/>
                      <a:r>
                        <a:rPr lang="en-US" altLang="zh-CN" dirty="0"/>
                        <a:t>API</a:t>
                      </a:r>
                      <a:endParaRPr lang="zh-CN" altLang="en-US" dirty="0"/>
                    </a:p>
                  </a:txBody>
                  <a:tcPr/>
                </a:tc>
                <a:tc>
                  <a:txBody>
                    <a:bodyPr/>
                    <a:lstStyle/>
                    <a:p>
                      <a:pPr algn="ctr"/>
                      <a:r>
                        <a:rPr lang="zh-CN" altLang="en-US" dirty="0"/>
                        <a:t>保证次数</a:t>
                      </a:r>
                    </a:p>
                  </a:txBody>
                  <a:tcPr/>
                </a:tc>
                <a:tc>
                  <a:txBody>
                    <a:bodyPr/>
                    <a:lstStyle/>
                    <a:p>
                      <a:pPr algn="ctr"/>
                      <a:r>
                        <a:rPr lang="zh-CN" altLang="en-US" dirty="0"/>
                        <a:t>容错机制</a:t>
                      </a:r>
                    </a:p>
                  </a:txBody>
                  <a:tcPr/>
                </a:tc>
                <a:tc>
                  <a:txBody>
                    <a:bodyPr/>
                    <a:lstStyle/>
                    <a:p>
                      <a:pPr algn="ctr"/>
                      <a:r>
                        <a:rPr lang="zh-CN" altLang="en-US" dirty="0"/>
                        <a:t>状态管理</a:t>
                      </a:r>
                    </a:p>
                  </a:txBody>
                  <a:tcPr/>
                </a:tc>
                <a:tc>
                  <a:txBody>
                    <a:bodyPr/>
                    <a:lstStyle/>
                    <a:p>
                      <a:pPr algn="ctr"/>
                      <a:r>
                        <a:rPr lang="zh-CN" altLang="en-US" dirty="0"/>
                        <a:t>延时</a:t>
                      </a:r>
                    </a:p>
                  </a:txBody>
                  <a:tcPr/>
                </a:tc>
                <a:tc>
                  <a:txBody>
                    <a:bodyPr/>
                    <a:lstStyle/>
                    <a:p>
                      <a:pPr algn="ctr"/>
                      <a:r>
                        <a:rPr lang="zh-CN" altLang="en-US" dirty="0"/>
                        <a:t>吞吐量</a:t>
                      </a:r>
                    </a:p>
                  </a:txBody>
                  <a:tcPr/>
                </a:tc>
                <a:extLst>
                  <a:ext uri="{0D108BD9-81ED-4DB2-BD59-A6C34878D82A}">
                    <a16:rowId xmlns:a16="http://schemas.microsoft.com/office/drawing/2014/main" val="1023029798"/>
                  </a:ext>
                </a:extLst>
              </a:tr>
            </a:tbl>
          </a:graphicData>
        </a:graphic>
      </p:graphicFrame>
      <p:pic>
        <p:nvPicPr>
          <p:cNvPr id="13" name="图片 12">
            <a:extLst>
              <a:ext uri="{FF2B5EF4-FFF2-40B4-BE49-F238E27FC236}">
                <a16:creationId xmlns:a16="http://schemas.microsoft.com/office/drawing/2014/main" id="{016189A5-B004-F544-A0EE-304135AE4107}"/>
              </a:ext>
            </a:extLst>
          </p:cNvPr>
          <p:cNvPicPr>
            <a:picLocks noChangeAspect="1"/>
          </p:cNvPicPr>
          <p:nvPr/>
        </p:nvPicPr>
        <p:blipFill>
          <a:blip r:embed="rId3"/>
          <a:stretch>
            <a:fillRect/>
          </a:stretch>
        </p:blipFill>
        <p:spPr>
          <a:xfrm>
            <a:off x="3742772" y="2939746"/>
            <a:ext cx="1793203" cy="1116156"/>
          </a:xfrm>
          <a:prstGeom prst="rect">
            <a:avLst/>
          </a:prstGeom>
        </p:spPr>
      </p:pic>
      <p:pic>
        <p:nvPicPr>
          <p:cNvPr id="14" name="图片 13">
            <a:extLst>
              <a:ext uri="{FF2B5EF4-FFF2-40B4-BE49-F238E27FC236}">
                <a16:creationId xmlns:a16="http://schemas.microsoft.com/office/drawing/2014/main" id="{772027F3-E994-474A-AB9D-16EEFB54C3B5}"/>
              </a:ext>
            </a:extLst>
          </p:cNvPr>
          <p:cNvPicPr>
            <a:picLocks noChangeAspect="1"/>
          </p:cNvPicPr>
          <p:nvPr/>
        </p:nvPicPr>
        <p:blipFill>
          <a:blip r:embed="rId4"/>
          <a:stretch>
            <a:fillRect/>
          </a:stretch>
        </p:blipFill>
        <p:spPr>
          <a:xfrm>
            <a:off x="1418562" y="2939746"/>
            <a:ext cx="1763805" cy="1116156"/>
          </a:xfrm>
          <a:prstGeom prst="rect">
            <a:avLst/>
          </a:prstGeom>
        </p:spPr>
      </p:pic>
      <p:pic>
        <p:nvPicPr>
          <p:cNvPr id="15" name="图片 14">
            <a:extLst>
              <a:ext uri="{FF2B5EF4-FFF2-40B4-BE49-F238E27FC236}">
                <a16:creationId xmlns:a16="http://schemas.microsoft.com/office/drawing/2014/main" id="{6B71F254-B8A4-A941-A441-E43B41847AA8}"/>
              </a:ext>
            </a:extLst>
          </p:cNvPr>
          <p:cNvPicPr>
            <a:picLocks noChangeAspect="1"/>
          </p:cNvPicPr>
          <p:nvPr/>
        </p:nvPicPr>
        <p:blipFill>
          <a:blip r:embed="rId5"/>
          <a:stretch>
            <a:fillRect/>
          </a:stretch>
        </p:blipFill>
        <p:spPr>
          <a:xfrm>
            <a:off x="6096380" y="2939746"/>
            <a:ext cx="1819403" cy="1116156"/>
          </a:xfrm>
          <a:prstGeom prst="rect">
            <a:avLst/>
          </a:prstGeom>
          <a:ln>
            <a:solidFill>
              <a:schemeClr val="tx1">
                <a:lumMod val="75000"/>
                <a:lumOff val="25000"/>
              </a:schemeClr>
            </a:solidFill>
          </a:ln>
        </p:spPr>
      </p:pic>
      <p:pic>
        <p:nvPicPr>
          <p:cNvPr id="16" name="图片 15">
            <a:extLst>
              <a:ext uri="{FF2B5EF4-FFF2-40B4-BE49-F238E27FC236}">
                <a16:creationId xmlns:a16="http://schemas.microsoft.com/office/drawing/2014/main" id="{94BC0C42-509D-C047-A367-9FAD6557B838}"/>
              </a:ext>
            </a:extLst>
          </p:cNvPr>
          <p:cNvPicPr>
            <a:picLocks noChangeAspect="1"/>
          </p:cNvPicPr>
          <p:nvPr/>
        </p:nvPicPr>
        <p:blipFill>
          <a:blip r:embed="rId6"/>
          <a:stretch>
            <a:fillRect/>
          </a:stretch>
        </p:blipFill>
        <p:spPr>
          <a:xfrm>
            <a:off x="8476188" y="2939746"/>
            <a:ext cx="1735730" cy="1116156"/>
          </a:xfrm>
          <a:prstGeom prst="rect">
            <a:avLst/>
          </a:prstGeom>
          <a:ln>
            <a:solidFill>
              <a:schemeClr val="tx1">
                <a:lumMod val="75000"/>
                <a:lumOff val="25000"/>
              </a:schemeClr>
            </a:solidFill>
          </a:ln>
        </p:spPr>
      </p:pic>
      <p:pic>
        <p:nvPicPr>
          <p:cNvPr id="18" name="图片 17">
            <a:extLst>
              <a:ext uri="{FF2B5EF4-FFF2-40B4-BE49-F238E27FC236}">
                <a16:creationId xmlns:a16="http://schemas.microsoft.com/office/drawing/2014/main" id="{C194B9A5-036B-1343-9FF6-1E477DD6120E}"/>
              </a:ext>
            </a:extLst>
          </p:cNvPr>
          <p:cNvPicPr>
            <a:picLocks noChangeAspect="1"/>
          </p:cNvPicPr>
          <p:nvPr/>
        </p:nvPicPr>
        <p:blipFill>
          <a:blip r:embed="rId7"/>
          <a:stretch>
            <a:fillRect/>
          </a:stretch>
        </p:blipFill>
        <p:spPr>
          <a:xfrm>
            <a:off x="1420620" y="4951812"/>
            <a:ext cx="2033131" cy="1171037"/>
          </a:xfrm>
          <a:prstGeom prst="rect">
            <a:avLst/>
          </a:prstGeom>
        </p:spPr>
      </p:pic>
      <p:pic>
        <p:nvPicPr>
          <p:cNvPr id="19" name="图片 18">
            <a:extLst>
              <a:ext uri="{FF2B5EF4-FFF2-40B4-BE49-F238E27FC236}">
                <a16:creationId xmlns:a16="http://schemas.microsoft.com/office/drawing/2014/main" id="{B2525EF7-1967-684C-B62B-BDFA0F84CC6C}"/>
              </a:ext>
            </a:extLst>
          </p:cNvPr>
          <p:cNvPicPr>
            <a:picLocks noChangeAspect="1"/>
          </p:cNvPicPr>
          <p:nvPr/>
        </p:nvPicPr>
        <p:blipFill>
          <a:blip r:embed="rId8"/>
          <a:stretch>
            <a:fillRect/>
          </a:stretch>
        </p:blipFill>
        <p:spPr>
          <a:xfrm>
            <a:off x="3450704" y="4948920"/>
            <a:ext cx="1105357" cy="1324203"/>
          </a:xfrm>
          <a:prstGeom prst="rect">
            <a:avLst/>
          </a:prstGeom>
        </p:spPr>
      </p:pic>
      <p:pic>
        <p:nvPicPr>
          <p:cNvPr id="21" name="Picture 2">
            <a:extLst>
              <a:ext uri="{FF2B5EF4-FFF2-40B4-BE49-F238E27FC236}">
                <a16:creationId xmlns:a16="http://schemas.microsoft.com/office/drawing/2014/main" id="{442BE38B-B42C-284F-94AE-10B89E9945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8293" y="4967600"/>
            <a:ext cx="1362415" cy="1171037"/>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a:extLst>
              <a:ext uri="{FF2B5EF4-FFF2-40B4-BE49-F238E27FC236}">
                <a16:creationId xmlns:a16="http://schemas.microsoft.com/office/drawing/2014/main" id="{61BF7629-C7A0-6441-A1EA-D254A39E8FC9}"/>
              </a:ext>
            </a:extLst>
          </p:cNvPr>
          <p:cNvPicPr>
            <a:picLocks noChangeAspect="1"/>
          </p:cNvPicPr>
          <p:nvPr/>
        </p:nvPicPr>
        <p:blipFill>
          <a:blip r:embed="rId10"/>
          <a:stretch>
            <a:fillRect/>
          </a:stretch>
        </p:blipFill>
        <p:spPr>
          <a:xfrm>
            <a:off x="8476188" y="4560429"/>
            <a:ext cx="1920726" cy="1799841"/>
          </a:xfrm>
          <a:prstGeom prst="rect">
            <a:avLst/>
          </a:prstGeom>
        </p:spPr>
      </p:pic>
    </p:spTree>
    <p:extLst>
      <p:ext uri="{BB962C8B-B14F-4D97-AF65-F5344CB8AC3E}">
        <p14:creationId xmlns:p14="http://schemas.microsoft.com/office/powerpoint/2010/main" val="125513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2AABDFA-2FEA-3349-8035-70D9964C5C82}"/>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6A4F7118-8989-6B43-86F9-B1DF0AABD5A8}"/>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
        <p:nvSpPr>
          <p:cNvPr id="4" name="内容占位符 3">
            <a:extLst>
              <a:ext uri="{FF2B5EF4-FFF2-40B4-BE49-F238E27FC236}">
                <a16:creationId xmlns:a16="http://schemas.microsoft.com/office/drawing/2014/main" id="{E7F579F1-B863-A241-9485-9486AAFF8CC0}"/>
              </a:ext>
            </a:extLst>
          </p:cNvPr>
          <p:cNvSpPr>
            <a:spLocks noGrp="1"/>
          </p:cNvSpPr>
          <p:nvPr>
            <p:ph idx="1"/>
          </p:nvPr>
        </p:nvSpPr>
        <p:spPr/>
        <p:txBody>
          <a:bodyPr/>
          <a:lstStyle/>
          <a:p>
            <a:endParaRPr kumimoji="1" lang="en-US" altLang="zh-CN" dirty="0"/>
          </a:p>
          <a:p>
            <a:pPr marL="0" indent="0">
              <a:buNone/>
            </a:pPr>
            <a:endParaRPr kumimoji="1" lang="en-US" altLang="zh-CN" dirty="0"/>
          </a:p>
          <a:p>
            <a:pPr marL="457177" lvl="1" indent="0">
              <a:buNone/>
            </a:pPr>
            <a:endParaRPr kumimoji="1" lang="en-US" altLang="zh-CN" dirty="0"/>
          </a:p>
          <a:p>
            <a:pPr lvl="1"/>
            <a:r>
              <a:rPr kumimoji="1" lang="zh-CN" altLang="en-US" dirty="0"/>
              <a:t>实时计算任务的虚拟化技术方案研究</a:t>
            </a:r>
            <a:endParaRPr kumimoji="1" lang="en-US" altLang="zh-CN" dirty="0"/>
          </a:p>
          <a:p>
            <a:pPr lvl="1"/>
            <a:r>
              <a:rPr kumimoji="1" lang="zh-CN" altLang="en-US" dirty="0"/>
              <a:t>海量数据存储快速检索的索引方案研究</a:t>
            </a:r>
            <a:endParaRPr kumimoji="1" lang="en-US" altLang="zh-CN" dirty="0"/>
          </a:p>
          <a:p>
            <a:pPr lvl="1"/>
            <a:r>
              <a:rPr kumimoji="1" lang="zh-CN" altLang="en-US" dirty="0"/>
              <a:t>基于深度学习的数据预警模型研究</a:t>
            </a:r>
            <a:endParaRPr kumimoji="1" lang="en-US" altLang="zh-CN" dirty="0"/>
          </a:p>
          <a:p>
            <a:endParaRPr kumimoji="1" lang="en-US" altLang="zh-CN" dirty="0"/>
          </a:p>
          <a:p>
            <a:endParaRPr kumimoji="1" lang="en-US" altLang="zh-CN" dirty="0"/>
          </a:p>
          <a:p>
            <a:pPr lvl="1"/>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 虚拟化实时计算技术</a:t>
            </a:r>
            <a:endParaRPr kumimoji="1" lang="en-US" altLang="zh-CN" dirty="0"/>
          </a:p>
          <a:p>
            <a:pPr lvl="1"/>
            <a:r>
              <a:rPr kumimoji="1" lang="en-US" altLang="zh-CN" dirty="0" err="1"/>
              <a:t>Clickhouse</a:t>
            </a:r>
            <a:r>
              <a:rPr kumimoji="1" lang="zh-CN" altLang="en-US" dirty="0"/>
              <a:t> 大数据存储</a:t>
            </a:r>
            <a:r>
              <a:rPr kumimoji="1" lang="en-US" altLang="zh-CN" dirty="0"/>
              <a:t>+</a:t>
            </a:r>
            <a:r>
              <a:rPr kumimoji="1" lang="zh-CN" altLang="en-US" dirty="0"/>
              <a:t>快速检索技术</a:t>
            </a:r>
            <a:endParaRPr kumimoji="1" lang="en-US" altLang="zh-CN" dirty="0"/>
          </a:p>
          <a:p>
            <a:pPr lvl="1"/>
            <a:r>
              <a:rPr kumimoji="1" lang="zh-CN" altLang="en-US" dirty="0"/>
              <a:t>基于深度学习</a:t>
            </a:r>
            <a:r>
              <a:rPr kumimoji="1" lang="en-US" altLang="zh-CN" dirty="0"/>
              <a:t>GRU</a:t>
            </a:r>
            <a:r>
              <a:rPr kumimoji="1" lang="zh-CN" altLang="en-US" dirty="0"/>
              <a:t>预测模型研究</a:t>
            </a:r>
            <a:endParaRPr kumimoji="1" lang="en-US" altLang="zh-CN" dirty="0"/>
          </a:p>
          <a:p>
            <a:pPr lvl="1"/>
            <a:endParaRPr kumimoji="1" lang="zh-CN" altLang="en-US" dirty="0"/>
          </a:p>
        </p:txBody>
      </p:sp>
      <p:sp>
        <p:nvSpPr>
          <p:cNvPr id="5" name="标题 4">
            <a:extLst>
              <a:ext uri="{FF2B5EF4-FFF2-40B4-BE49-F238E27FC236}">
                <a16:creationId xmlns:a16="http://schemas.microsoft.com/office/drawing/2014/main" id="{8288DC6F-BC21-ED4B-990D-14F9EBEE7677}"/>
              </a:ext>
            </a:extLst>
          </p:cNvPr>
          <p:cNvSpPr>
            <a:spLocks noGrp="1"/>
          </p:cNvSpPr>
          <p:nvPr>
            <p:ph type="title"/>
          </p:nvPr>
        </p:nvSpPr>
        <p:spPr/>
        <p:txBody>
          <a:bodyPr/>
          <a:lstStyle/>
          <a:p>
            <a:r>
              <a:rPr kumimoji="1" lang="zh-CN" altLang="en-US" dirty="0"/>
              <a:t>认知达成</a:t>
            </a:r>
          </a:p>
        </p:txBody>
      </p:sp>
      <p:sp>
        <p:nvSpPr>
          <p:cNvPr id="8" name="椭圆 7">
            <a:extLst>
              <a:ext uri="{FF2B5EF4-FFF2-40B4-BE49-F238E27FC236}">
                <a16:creationId xmlns:a16="http://schemas.microsoft.com/office/drawing/2014/main" id="{0181CAB8-CDE8-CC4A-BBFC-07482F79384E}"/>
              </a:ext>
            </a:extLst>
          </p:cNvPr>
          <p:cNvSpPr/>
          <p:nvPr/>
        </p:nvSpPr>
        <p:spPr>
          <a:xfrm>
            <a:off x="7523498" y="2744990"/>
            <a:ext cx="1439667" cy="1439667"/>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9" name="肘形连接符 8">
            <a:extLst>
              <a:ext uri="{FF2B5EF4-FFF2-40B4-BE49-F238E27FC236}">
                <a16:creationId xmlns:a16="http://schemas.microsoft.com/office/drawing/2014/main" id="{D19A4BCB-66EF-5C48-9DD8-00C7B0A8ECB6}"/>
              </a:ext>
            </a:extLst>
          </p:cNvPr>
          <p:cNvCxnSpPr>
            <a:stCxn id="44" idx="2"/>
            <a:endCxn id="8" idx="0"/>
          </p:cNvCxnSpPr>
          <p:nvPr/>
        </p:nvCxnSpPr>
        <p:spPr>
          <a:xfrm rot="16200000" flipH="1">
            <a:off x="6483921" y="985579"/>
            <a:ext cx="1080614" cy="2438207"/>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a:extLst>
              <a:ext uri="{FF2B5EF4-FFF2-40B4-BE49-F238E27FC236}">
                <a16:creationId xmlns:a16="http://schemas.microsoft.com/office/drawing/2014/main" id="{41711B9E-2F6C-8849-BD3D-D6C96A63052F}"/>
              </a:ext>
            </a:extLst>
          </p:cNvPr>
          <p:cNvCxnSpPr>
            <a:stCxn id="38" idx="2"/>
            <a:endCxn id="8" idx="0"/>
          </p:cNvCxnSpPr>
          <p:nvPr/>
        </p:nvCxnSpPr>
        <p:spPr>
          <a:xfrm rot="5400000">
            <a:off x="8310721" y="1596987"/>
            <a:ext cx="1080614" cy="1215392"/>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a:extLst>
              <a:ext uri="{FF2B5EF4-FFF2-40B4-BE49-F238E27FC236}">
                <a16:creationId xmlns:a16="http://schemas.microsoft.com/office/drawing/2014/main" id="{70D40DA1-B3A8-924C-9A8E-7542D89A8C3B}"/>
              </a:ext>
            </a:extLst>
          </p:cNvPr>
          <p:cNvCxnSpPr>
            <a:stCxn id="41" idx="2"/>
            <a:endCxn id="8" idx="0"/>
          </p:cNvCxnSpPr>
          <p:nvPr/>
        </p:nvCxnSpPr>
        <p:spPr>
          <a:xfrm rot="5400000">
            <a:off x="8919655" y="988053"/>
            <a:ext cx="1080614" cy="2433260"/>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圆角矩形 11">
            <a:extLst>
              <a:ext uri="{FF2B5EF4-FFF2-40B4-BE49-F238E27FC236}">
                <a16:creationId xmlns:a16="http://schemas.microsoft.com/office/drawing/2014/main" id="{E4B4A466-DFA1-8C4D-A73A-50FC266D4677}"/>
              </a:ext>
            </a:extLst>
          </p:cNvPr>
          <p:cNvSpPr/>
          <p:nvPr/>
        </p:nvSpPr>
        <p:spPr>
          <a:xfrm>
            <a:off x="5486687" y="4315633"/>
            <a:ext cx="1740282"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RNN</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3" name="圆角矩形 12">
            <a:extLst>
              <a:ext uri="{FF2B5EF4-FFF2-40B4-BE49-F238E27FC236}">
                <a16:creationId xmlns:a16="http://schemas.microsoft.com/office/drawing/2014/main" id="{6F0D5D08-9B6D-B843-8D79-3D36B277A4F0}"/>
              </a:ext>
            </a:extLst>
          </p:cNvPr>
          <p:cNvSpPr/>
          <p:nvPr/>
        </p:nvSpPr>
        <p:spPr>
          <a:xfrm>
            <a:off x="9234998" y="4315633"/>
            <a:ext cx="1700544"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训练集</a:t>
            </a:r>
          </a:p>
        </p:txBody>
      </p:sp>
      <p:sp>
        <p:nvSpPr>
          <p:cNvPr id="14" name="圆角矩形 13">
            <a:extLst>
              <a:ext uri="{FF2B5EF4-FFF2-40B4-BE49-F238E27FC236}">
                <a16:creationId xmlns:a16="http://schemas.microsoft.com/office/drawing/2014/main" id="{F0EF489D-3A54-A349-B3DC-9C7152C882D7}"/>
              </a:ext>
            </a:extLst>
          </p:cNvPr>
          <p:cNvSpPr/>
          <p:nvPr/>
        </p:nvSpPr>
        <p:spPr>
          <a:xfrm>
            <a:off x="9234998" y="4863353"/>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测试集</a:t>
            </a:r>
          </a:p>
        </p:txBody>
      </p:sp>
      <p:sp>
        <p:nvSpPr>
          <p:cNvPr id="15" name="圆角矩形 14">
            <a:extLst>
              <a:ext uri="{FF2B5EF4-FFF2-40B4-BE49-F238E27FC236}">
                <a16:creationId xmlns:a16="http://schemas.microsoft.com/office/drawing/2014/main" id="{ABDD0EDB-7E26-7E4D-976C-8529AE7DE12C}"/>
              </a:ext>
            </a:extLst>
          </p:cNvPr>
          <p:cNvSpPr/>
          <p:nvPr/>
        </p:nvSpPr>
        <p:spPr>
          <a:xfrm>
            <a:off x="5486687" y="4863353"/>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LSTM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16" name="肘形连接符 15">
            <a:extLst>
              <a:ext uri="{FF2B5EF4-FFF2-40B4-BE49-F238E27FC236}">
                <a16:creationId xmlns:a16="http://schemas.microsoft.com/office/drawing/2014/main" id="{2C589313-4914-294D-9A1A-0B37D9C59E31}"/>
              </a:ext>
            </a:extLst>
          </p:cNvPr>
          <p:cNvCxnSpPr>
            <a:stCxn id="8" idx="4"/>
            <a:endCxn id="12" idx="3"/>
          </p:cNvCxnSpPr>
          <p:nvPr/>
        </p:nvCxnSpPr>
        <p:spPr>
          <a:xfrm rot="5400000">
            <a:off x="7572409" y="3839218"/>
            <a:ext cx="325484" cy="101636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肘形连接符 16">
            <a:extLst>
              <a:ext uri="{FF2B5EF4-FFF2-40B4-BE49-F238E27FC236}">
                <a16:creationId xmlns:a16="http://schemas.microsoft.com/office/drawing/2014/main" id="{18D63A6C-B4AC-EB43-9388-0EE653BF56FC}"/>
              </a:ext>
            </a:extLst>
          </p:cNvPr>
          <p:cNvCxnSpPr>
            <a:stCxn id="8" idx="4"/>
            <a:endCxn id="13" idx="1"/>
          </p:cNvCxnSpPr>
          <p:nvPr/>
        </p:nvCxnSpPr>
        <p:spPr>
          <a:xfrm rot="16200000" flipH="1">
            <a:off x="8576423" y="3851566"/>
            <a:ext cx="325484" cy="99166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肘形连接符 17">
            <a:extLst>
              <a:ext uri="{FF2B5EF4-FFF2-40B4-BE49-F238E27FC236}">
                <a16:creationId xmlns:a16="http://schemas.microsoft.com/office/drawing/2014/main" id="{1B0B21AD-E02A-9148-BA10-5C4EB0A45BC0}"/>
              </a:ext>
            </a:extLst>
          </p:cNvPr>
          <p:cNvCxnSpPr/>
          <p:nvPr/>
        </p:nvCxnSpPr>
        <p:spPr>
          <a:xfrm rot="5400000">
            <a:off x="7250643" y="4057259"/>
            <a:ext cx="98620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275C0696-420D-7648-AE47-954C4FB3F739}"/>
              </a:ext>
            </a:extLst>
          </p:cNvPr>
          <p:cNvCxnSpPr/>
          <p:nvPr/>
        </p:nvCxnSpPr>
        <p:spPr>
          <a:xfrm rot="16200000" flipH="1">
            <a:off x="8255779" y="4068250"/>
            <a:ext cx="986200" cy="99302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2DDF3E2C-9375-B347-B3BE-10B53B311E2B}"/>
              </a:ext>
            </a:extLst>
          </p:cNvPr>
          <p:cNvSpPr txBox="1"/>
          <p:nvPr/>
        </p:nvSpPr>
        <p:spPr>
          <a:xfrm>
            <a:off x="7605147" y="4337156"/>
            <a:ext cx="1230562" cy="338476"/>
          </a:xfrm>
          <a:prstGeom prst="rect">
            <a:avLst/>
          </a:prstGeom>
          <a:solidFill>
            <a:srgbClr val="0070C0">
              <a:alpha val="40000"/>
            </a:srgbClr>
          </a:solid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机器学习</a:t>
            </a:r>
          </a:p>
        </p:txBody>
      </p:sp>
      <p:sp>
        <p:nvSpPr>
          <p:cNvPr id="21" name="虚尾箭头 20">
            <a:extLst>
              <a:ext uri="{FF2B5EF4-FFF2-40B4-BE49-F238E27FC236}">
                <a16:creationId xmlns:a16="http://schemas.microsoft.com/office/drawing/2014/main" id="{FDDD10A5-2B8F-EC4B-8886-6E8E4ACAB9D4}"/>
              </a:ext>
            </a:extLst>
          </p:cNvPr>
          <p:cNvSpPr/>
          <p:nvPr/>
        </p:nvSpPr>
        <p:spPr>
          <a:xfrm>
            <a:off x="9039923" y="3143006"/>
            <a:ext cx="2051525"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虚尾箭头 21">
            <a:extLst>
              <a:ext uri="{FF2B5EF4-FFF2-40B4-BE49-F238E27FC236}">
                <a16:creationId xmlns:a16="http://schemas.microsoft.com/office/drawing/2014/main" id="{29A56696-3027-C54D-A2F9-8A8674E8072B}"/>
              </a:ext>
            </a:extLst>
          </p:cNvPr>
          <p:cNvSpPr/>
          <p:nvPr/>
        </p:nvSpPr>
        <p:spPr>
          <a:xfrm flipH="1">
            <a:off x="5395058" y="3116022"/>
            <a:ext cx="2051682"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740865FD-D63A-814F-BB4D-1D26AE1E336E}"/>
              </a:ext>
            </a:extLst>
          </p:cNvPr>
          <p:cNvSpPr txBox="1"/>
          <p:nvPr/>
        </p:nvSpPr>
        <p:spPr>
          <a:xfrm>
            <a:off x="5643139" y="2915752"/>
            <a:ext cx="14396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层级建设</a:t>
            </a:r>
          </a:p>
        </p:txBody>
      </p:sp>
      <p:sp>
        <p:nvSpPr>
          <p:cNvPr id="24" name="文本框 23">
            <a:extLst>
              <a:ext uri="{FF2B5EF4-FFF2-40B4-BE49-F238E27FC236}">
                <a16:creationId xmlns:a16="http://schemas.microsoft.com/office/drawing/2014/main" id="{7AAC5761-9E83-1A42-ACEE-956CCE6E112B}"/>
              </a:ext>
            </a:extLst>
          </p:cNvPr>
          <p:cNvSpPr txBox="1"/>
          <p:nvPr/>
        </p:nvSpPr>
        <p:spPr>
          <a:xfrm>
            <a:off x="9302746" y="2954512"/>
            <a:ext cx="163279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主题域建设</a:t>
            </a:r>
          </a:p>
        </p:txBody>
      </p:sp>
      <p:sp>
        <p:nvSpPr>
          <p:cNvPr id="25" name="左弧形箭头 33">
            <a:extLst>
              <a:ext uri="{FF2B5EF4-FFF2-40B4-BE49-F238E27FC236}">
                <a16:creationId xmlns:a16="http://schemas.microsoft.com/office/drawing/2014/main" id="{B277EBBB-2097-F542-A404-BF71DA1BD1E8}"/>
              </a:ext>
            </a:extLst>
          </p:cNvPr>
          <p:cNvSpPr/>
          <p:nvPr/>
        </p:nvSpPr>
        <p:spPr>
          <a:xfrm rot="10800000" flipV="1">
            <a:off x="8624242" y="1511456"/>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6" name="左弧形箭头 34">
            <a:extLst>
              <a:ext uri="{FF2B5EF4-FFF2-40B4-BE49-F238E27FC236}">
                <a16:creationId xmlns:a16="http://schemas.microsoft.com/office/drawing/2014/main" id="{8206EF3C-4619-424D-9D0B-55455E49D7D5}"/>
              </a:ext>
            </a:extLst>
          </p:cNvPr>
          <p:cNvSpPr/>
          <p:nvPr/>
        </p:nvSpPr>
        <p:spPr>
          <a:xfrm rot="10800000" flipH="1" flipV="1">
            <a:off x="6930780" y="1502331"/>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27" name="组合 26">
            <a:extLst>
              <a:ext uri="{FF2B5EF4-FFF2-40B4-BE49-F238E27FC236}">
                <a16:creationId xmlns:a16="http://schemas.microsoft.com/office/drawing/2014/main" id="{63011FBD-F748-7B4D-A288-2880B9AEA7C4}"/>
              </a:ext>
            </a:extLst>
          </p:cNvPr>
          <p:cNvGrpSpPr/>
          <p:nvPr/>
        </p:nvGrpSpPr>
        <p:grpSpPr>
          <a:xfrm>
            <a:off x="6590416" y="1296219"/>
            <a:ext cx="865152" cy="368157"/>
            <a:chOff x="3392224" y="1595121"/>
            <a:chExt cx="1468877" cy="368242"/>
          </a:xfrm>
        </p:grpSpPr>
        <p:sp>
          <p:nvSpPr>
            <p:cNvPr id="28" name="圆角矩形 27">
              <a:extLst>
                <a:ext uri="{FF2B5EF4-FFF2-40B4-BE49-F238E27FC236}">
                  <a16:creationId xmlns:a16="http://schemas.microsoft.com/office/drawing/2014/main" id="{644FAF75-6906-0B4C-BD1E-BF5FBE0519A7}"/>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E71E9991-E6EB-B441-9A38-9995239F7CB8}"/>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城市安防</a:t>
              </a:r>
            </a:p>
          </p:txBody>
        </p:sp>
      </p:grpSp>
      <p:sp>
        <p:nvSpPr>
          <p:cNvPr id="30" name="圆角矩形 29">
            <a:extLst>
              <a:ext uri="{FF2B5EF4-FFF2-40B4-BE49-F238E27FC236}">
                <a16:creationId xmlns:a16="http://schemas.microsoft.com/office/drawing/2014/main" id="{A4AD52E8-16A7-9645-8355-05B7D82CEABF}"/>
              </a:ext>
            </a:extLst>
          </p:cNvPr>
          <p:cNvSpPr/>
          <p:nvPr/>
        </p:nvSpPr>
        <p:spPr>
          <a:xfrm>
            <a:off x="9234998" y="5411073"/>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参数调优</a:t>
            </a:r>
          </a:p>
        </p:txBody>
      </p:sp>
      <p:sp>
        <p:nvSpPr>
          <p:cNvPr id="31" name="圆角矩形 30">
            <a:extLst>
              <a:ext uri="{FF2B5EF4-FFF2-40B4-BE49-F238E27FC236}">
                <a16:creationId xmlns:a16="http://schemas.microsoft.com/office/drawing/2014/main" id="{AEDD79E4-69F5-C340-80A9-D923923EBFE2}"/>
              </a:ext>
            </a:extLst>
          </p:cNvPr>
          <p:cNvSpPr/>
          <p:nvPr/>
        </p:nvSpPr>
        <p:spPr>
          <a:xfrm>
            <a:off x="5486687" y="5411073"/>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GRU</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32" name="肘形连接符 31">
            <a:extLst>
              <a:ext uri="{FF2B5EF4-FFF2-40B4-BE49-F238E27FC236}">
                <a16:creationId xmlns:a16="http://schemas.microsoft.com/office/drawing/2014/main" id="{2037D83C-9CB6-1543-8441-954E694F7970}"/>
              </a:ext>
            </a:extLst>
          </p:cNvPr>
          <p:cNvCxnSpPr/>
          <p:nvPr/>
        </p:nvCxnSpPr>
        <p:spPr>
          <a:xfrm rot="10800000" flipV="1">
            <a:off x="7235121" y="5058641"/>
            <a:ext cx="1012108" cy="557057"/>
          </a:xfrm>
          <a:prstGeom prst="bentConnector3">
            <a:avLst>
              <a:gd name="adj1" fmla="val -337"/>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a:extLst>
              <a:ext uri="{FF2B5EF4-FFF2-40B4-BE49-F238E27FC236}">
                <a16:creationId xmlns:a16="http://schemas.microsoft.com/office/drawing/2014/main" id="{259B4CC2-FB28-F242-9EFC-86C88152E803}"/>
              </a:ext>
            </a:extLst>
          </p:cNvPr>
          <p:cNvCxnSpPr/>
          <p:nvPr/>
        </p:nvCxnSpPr>
        <p:spPr>
          <a:xfrm>
            <a:off x="8248351" y="5057862"/>
            <a:ext cx="986087" cy="562074"/>
          </a:xfrm>
          <a:prstGeom prst="bentConnector3">
            <a:avLst>
              <a:gd name="adj1" fmla="val 24"/>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6D31EEF0-0058-8E44-886F-93904037684A}"/>
              </a:ext>
            </a:extLst>
          </p:cNvPr>
          <p:cNvGrpSpPr/>
          <p:nvPr/>
        </p:nvGrpSpPr>
        <p:grpSpPr>
          <a:xfrm>
            <a:off x="7808282" y="1296219"/>
            <a:ext cx="865152" cy="368157"/>
            <a:chOff x="3392224" y="1595121"/>
            <a:chExt cx="1468877" cy="368242"/>
          </a:xfrm>
        </p:grpSpPr>
        <p:sp>
          <p:nvSpPr>
            <p:cNvPr id="35" name="圆角矩形 34">
              <a:extLst>
                <a:ext uri="{FF2B5EF4-FFF2-40B4-BE49-F238E27FC236}">
                  <a16:creationId xmlns:a16="http://schemas.microsoft.com/office/drawing/2014/main" id="{62603F4A-710E-3A46-80E0-00FB644382CC}"/>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6" name="矩形 35">
              <a:extLst>
                <a:ext uri="{FF2B5EF4-FFF2-40B4-BE49-F238E27FC236}">
                  <a16:creationId xmlns:a16="http://schemas.microsoft.com/office/drawing/2014/main" id="{EBE6ED3A-F98C-CF44-902D-EEB0F5140587}"/>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气象数据</a:t>
              </a:r>
            </a:p>
          </p:txBody>
        </p:sp>
      </p:grpSp>
      <p:grpSp>
        <p:nvGrpSpPr>
          <p:cNvPr id="37" name="组合 36">
            <a:extLst>
              <a:ext uri="{FF2B5EF4-FFF2-40B4-BE49-F238E27FC236}">
                <a16:creationId xmlns:a16="http://schemas.microsoft.com/office/drawing/2014/main" id="{2015A158-F9F9-0D45-880E-945D9299EF90}"/>
              </a:ext>
            </a:extLst>
          </p:cNvPr>
          <p:cNvGrpSpPr/>
          <p:nvPr/>
        </p:nvGrpSpPr>
        <p:grpSpPr>
          <a:xfrm>
            <a:off x="9026148" y="1296219"/>
            <a:ext cx="865152" cy="368157"/>
            <a:chOff x="3392224" y="1595121"/>
            <a:chExt cx="1468877" cy="368242"/>
          </a:xfrm>
        </p:grpSpPr>
        <p:sp>
          <p:nvSpPr>
            <p:cNvPr id="38" name="圆角矩形 37">
              <a:extLst>
                <a:ext uri="{FF2B5EF4-FFF2-40B4-BE49-F238E27FC236}">
                  <a16:creationId xmlns:a16="http://schemas.microsoft.com/office/drawing/2014/main" id="{6999C57F-F2A8-6444-9F68-8A86ACBC3F5C}"/>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847AA6C-9B08-B64F-817F-993202F35F05}"/>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交通数据</a:t>
              </a:r>
            </a:p>
          </p:txBody>
        </p:sp>
      </p:grpSp>
      <p:grpSp>
        <p:nvGrpSpPr>
          <p:cNvPr id="40" name="组合 39">
            <a:extLst>
              <a:ext uri="{FF2B5EF4-FFF2-40B4-BE49-F238E27FC236}">
                <a16:creationId xmlns:a16="http://schemas.microsoft.com/office/drawing/2014/main" id="{56F96752-56F4-1E41-824E-368AFE40504B}"/>
              </a:ext>
            </a:extLst>
          </p:cNvPr>
          <p:cNvGrpSpPr/>
          <p:nvPr/>
        </p:nvGrpSpPr>
        <p:grpSpPr>
          <a:xfrm>
            <a:off x="10244016" y="1296219"/>
            <a:ext cx="865152" cy="368157"/>
            <a:chOff x="3392224" y="1595121"/>
            <a:chExt cx="1468877" cy="368242"/>
          </a:xfrm>
        </p:grpSpPr>
        <p:sp>
          <p:nvSpPr>
            <p:cNvPr id="41" name="圆角矩形 40">
              <a:extLst>
                <a:ext uri="{FF2B5EF4-FFF2-40B4-BE49-F238E27FC236}">
                  <a16:creationId xmlns:a16="http://schemas.microsoft.com/office/drawing/2014/main" id="{B994A942-A294-DF40-86F7-CC61FEA3D97A}"/>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2107B988-2F6F-1643-90AB-3FBE8D6E13ED}"/>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43" name="组合 42">
            <a:extLst>
              <a:ext uri="{FF2B5EF4-FFF2-40B4-BE49-F238E27FC236}">
                <a16:creationId xmlns:a16="http://schemas.microsoft.com/office/drawing/2014/main" id="{BD32BDD7-99A5-DA47-AB00-53FEEBF52EBA}"/>
              </a:ext>
            </a:extLst>
          </p:cNvPr>
          <p:cNvGrpSpPr/>
          <p:nvPr/>
        </p:nvGrpSpPr>
        <p:grpSpPr>
          <a:xfrm>
            <a:off x="5372549" y="1296219"/>
            <a:ext cx="865152" cy="368157"/>
            <a:chOff x="3392224" y="1595121"/>
            <a:chExt cx="1468877" cy="368242"/>
          </a:xfrm>
        </p:grpSpPr>
        <p:sp>
          <p:nvSpPr>
            <p:cNvPr id="44" name="圆角矩形 43">
              <a:extLst>
                <a:ext uri="{FF2B5EF4-FFF2-40B4-BE49-F238E27FC236}">
                  <a16:creationId xmlns:a16="http://schemas.microsoft.com/office/drawing/2014/main" id="{F9586221-4050-FE4A-8800-7CA3556B6DFA}"/>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9355186E-D3CA-5240-8687-A0887C2A35CF}"/>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建筑能耗</a:t>
              </a:r>
            </a:p>
          </p:txBody>
        </p:sp>
      </p:grpSp>
      <p:cxnSp>
        <p:nvCxnSpPr>
          <p:cNvPr id="46" name="肘形连接符 45">
            <a:extLst>
              <a:ext uri="{FF2B5EF4-FFF2-40B4-BE49-F238E27FC236}">
                <a16:creationId xmlns:a16="http://schemas.microsoft.com/office/drawing/2014/main" id="{DC34B807-DF37-4C4B-8D34-3BAB62414B26}"/>
              </a:ext>
            </a:extLst>
          </p:cNvPr>
          <p:cNvCxnSpPr>
            <a:stCxn id="35" idx="2"/>
            <a:endCxn id="8" idx="0"/>
          </p:cNvCxnSpPr>
          <p:nvPr/>
        </p:nvCxnSpPr>
        <p:spPr>
          <a:xfrm rot="16200000" flipH="1">
            <a:off x="7701788" y="2203446"/>
            <a:ext cx="1080614" cy="2474"/>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a:extLst>
              <a:ext uri="{FF2B5EF4-FFF2-40B4-BE49-F238E27FC236}">
                <a16:creationId xmlns:a16="http://schemas.microsoft.com/office/drawing/2014/main" id="{585B6FD9-3C60-A04D-8FB3-04A38DEB56A2}"/>
              </a:ext>
            </a:extLst>
          </p:cNvPr>
          <p:cNvCxnSpPr>
            <a:stCxn id="28" idx="2"/>
            <a:endCxn id="8" idx="0"/>
          </p:cNvCxnSpPr>
          <p:nvPr/>
        </p:nvCxnSpPr>
        <p:spPr>
          <a:xfrm rot="16200000" flipH="1">
            <a:off x="7092855" y="1594513"/>
            <a:ext cx="1080614" cy="1220340"/>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8807FF1B-526C-5D45-A7A8-76402F65B363}"/>
              </a:ext>
            </a:extLst>
          </p:cNvPr>
          <p:cNvSpPr/>
          <p:nvPr/>
        </p:nvSpPr>
        <p:spPr>
          <a:xfrm>
            <a:off x="6237701" y="1823080"/>
            <a:ext cx="4020773" cy="778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9" name="文本框 48">
            <a:extLst>
              <a:ext uri="{FF2B5EF4-FFF2-40B4-BE49-F238E27FC236}">
                <a16:creationId xmlns:a16="http://schemas.microsoft.com/office/drawing/2014/main" id="{D45F7409-18E3-294E-9A03-C21C3B28C226}"/>
              </a:ext>
            </a:extLst>
          </p:cNvPr>
          <p:cNvSpPr txBox="1"/>
          <p:nvPr/>
        </p:nvSpPr>
        <p:spPr>
          <a:xfrm>
            <a:off x="7726306" y="2896787"/>
            <a:ext cx="1107996" cy="369332"/>
          </a:xfrm>
          <a:prstGeom prst="rect">
            <a:avLst/>
          </a:prstGeom>
          <a:noFill/>
        </p:spPr>
        <p:txBody>
          <a:bodyPr wrap="none" rtlCol="0">
            <a:spAutoFit/>
          </a:bodyPr>
          <a:lstStyle/>
          <a:p>
            <a:r>
              <a:rPr kumimoji="1" lang="zh-CN" altLang="en-US" b="1" dirty="0"/>
              <a:t>实时数仓</a:t>
            </a:r>
          </a:p>
        </p:txBody>
      </p:sp>
      <p:sp>
        <p:nvSpPr>
          <p:cNvPr id="50" name="文本框 49">
            <a:extLst>
              <a:ext uri="{FF2B5EF4-FFF2-40B4-BE49-F238E27FC236}">
                <a16:creationId xmlns:a16="http://schemas.microsoft.com/office/drawing/2014/main" id="{559262D4-C281-6445-964E-32D2A3BCDBB6}"/>
              </a:ext>
            </a:extLst>
          </p:cNvPr>
          <p:cNvSpPr txBox="1"/>
          <p:nvPr/>
        </p:nvSpPr>
        <p:spPr>
          <a:xfrm>
            <a:off x="7524857" y="3325183"/>
            <a:ext cx="1415772" cy="646331"/>
          </a:xfrm>
          <a:prstGeom prst="rect">
            <a:avLst/>
          </a:prstGeom>
          <a:noFill/>
        </p:spPr>
        <p:txBody>
          <a:bodyPr wrap="none" rtlCol="0">
            <a:spAutoFit/>
          </a:bodyPr>
          <a:lstStyle/>
          <a:p>
            <a:pPr algn="ctr"/>
            <a:r>
              <a:rPr kumimoji="1" lang="en-US" altLang="zh-CN" b="1" dirty="0" err="1"/>
              <a:t>Clickhouse</a:t>
            </a:r>
            <a:endParaRPr kumimoji="1" lang="en-US" altLang="zh-CN" b="1" dirty="0"/>
          </a:p>
          <a:p>
            <a:pPr algn="ctr"/>
            <a:r>
              <a:rPr kumimoji="1" lang="zh-CN" altLang="en-US" b="1" dirty="0"/>
              <a:t>集群</a:t>
            </a:r>
          </a:p>
        </p:txBody>
      </p:sp>
      <p:sp>
        <p:nvSpPr>
          <p:cNvPr id="51" name="文本框 50">
            <a:extLst>
              <a:ext uri="{FF2B5EF4-FFF2-40B4-BE49-F238E27FC236}">
                <a16:creationId xmlns:a16="http://schemas.microsoft.com/office/drawing/2014/main" id="{1298A252-EFBF-4C44-916A-07882218C7C5}"/>
              </a:ext>
            </a:extLst>
          </p:cNvPr>
          <p:cNvSpPr txBox="1"/>
          <p:nvPr/>
        </p:nvSpPr>
        <p:spPr>
          <a:xfrm>
            <a:off x="7114399" y="1877520"/>
            <a:ext cx="2120039" cy="338554"/>
          </a:xfrm>
          <a:prstGeom prst="rect">
            <a:avLst/>
          </a:prstGeom>
          <a:solidFill>
            <a:srgbClr val="0070C0">
              <a:alpha val="40000"/>
            </a:srgbClr>
          </a:solidFill>
        </p:spPr>
        <p:txBody>
          <a:bodyPr wrap="square" rtlCol="0">
            <a:spAutoFit/>
          </a:bodyPr>
          <a:lstStyle/>
          <a:p>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Flink</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实时虚拟化计算</a:t>
            </a:r>
          </a:p>
        </p:txBody>
      </p:sp>
      <p:sp>
        <p:nvSpPr>
          <p:cNvPr id="52" name="文本框 51">
            <a:extLst>
              <a:ext uri="{FF2B5EF4-FFF2-40B4-BE49-F238E27FC236}">
                <a16:creationId xmlns:a16="http://schemas.microsoft.com/office/drawing/2014/main" id="{F618650E-787E-3647-B88E-E1FE566AE0BE}"/>
              </a:ext>
            </a:extLst>
          </p:cNvPr>
          <p:cNvSpPr txBox="1"/>
          <p:nvPr/>
        </p:nvSpPr>
        <p:spPr>
          <a:xfrm>
            <a:off x="7347023" y="2194775"/>
            <a:ext cx="1787669" cy="369332"/>
          </a:xfrm>
          <a:prstGeom prst="rect">
            <a:avLst/>
          </a:prstGeom>
          <a:noFill/>
        </p:spPr>
        <p:txBody>
          <a:bodyPr wrap="none" rtlCol="0">
            <a:spAutoFit/>
          </a:bodyPr>
          <a:lstStyle/>
          <a:p>
            <a:r>
              <a:rPr kumimoji="1" lang="en-US" altLang="zh-CN" dirty="0" err="1">
                <a:solidFill>
                  <a:schemeClr val="bg1"/>
                </a:solidFill>
              </a:rPr>
              <a:t>kubernetes</a:t>
            </a:r>
            <a:r>
              <a:rPr kumimoji="1" lang="zh-CN" altLang="en-US" dirty="0">
                <a:solidFill>
                  <a:schemeClr val="bg1"/>
                </a:solidFill>
              </a:rPr>
              <a:t>集群</a:t>
            </a:r>
          </a:p>
        </p:txBody>
      </p:sp>
      <p:sp>
        <p:nvSpPr>
          <p:cNvPr id="53" name="五边形 52">
            <a:extLst>
              <a:ext uri="{FF2B5EF4-FFF2-40B4-BE49-F238E27FC236}">
                <a16:creationId xmlns:a16="http://schemas.microsoft.com/office/drawing/2014/main" id="{6F5BEA6E-0FAF-184D-89BE-E4C49AE46391}"/>
              </a:ext>
            </a:extLst>
          </p:cNvPr>
          <p:cNvSpPr/>
          <p:nvPr/>
        </p:nvSpPr>
        <p:spPr>
          <a:xfrm>
            <a:off x="687129" y="1732084"/>
            <a:ext cx="1862966" cy="426621"/>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研究方向确定</a:t>
            </a:r>
          </a:p>
        </p:txBody>
      </p:sp>
      <p:sp>
        <p:nvSpPr>
          <p:cNvPr id="55" name="五边形 54">
            <a:extLst>
              <a:ext uri="{FF2B5EF4-FFF2-40B4-BE49-F238E27FC236}">
                <a16:creationId xmlns:a16="http://schemas.microsoft.com/office/drawing/2014/main" id="{F4D74964-460B-244F-937F-993434D58A68}"/>
              </a:ext>
            </a:extLst>
          </p:cNvPr>
          <p:cNvSpPr/>
          <p:nvPr/>
        </p:nvSpPr>
        <p:spPr>
          <a:xfrm>
            <a:off x="669924" y="3487795"/>
            <a:ext cx="1862966" cy="426621"/>
          </a:xfrm>
          <a:prstGeom prst="homePlat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技术路线确定</a:t>
            </a:r>
          </a:p>
        </p:txBody>
      </p:sp>
    </p:spTree>
    <p:extLst>
      <p:ext uri="{BB962C8B-B14F-4D97-AF65-F5344CB8AC3E}">
        <p14:creationId xmlns:p14="http://schemas.microsoft.com/office/powerpoint/2010/main" val="3627205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研究</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成果</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解题</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
        <p:nvSpPr>
          <p:cNvPr id="9" name="圆角矩形 140">
            <a:extLst>
              <a:ext uri="{FF2B5EF4-FFF2-40B4-BE49-F238E27FC236}">
                <a16:creationId xmlns:a16="http://schemas.microsoft.com/office/drawing/2014/main" id="{334FF0BD-9634-0D4F-835E-0B8AEF1C5287}"/>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收获</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Tree>
    <p:extLst>
      <p:ext uri="{BB962C8B-B14F-4D97-AF65-F5344CB8AC3E}">
        <p14:creationId xmlns:p14="http://schemas.microsoft.com/office/powerpoint/2010/main" val="2456240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3A752E2-CA30-6440-8483-E392AFAA45F4}"/>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956444AE-8F96-6545-A052-8DC8557085E5}"/>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5" name="标题 4">
            <a:extLst>
              <a:ext uri="{FF2B5EF4-FFF2-40B4-BE49-F238E27FC236}">
                <a16:creationId xmlns:a16="http://schemas.microsoft.com/office/drawing/2014/main" id="{4BF2D758-A214-214A-9FE6-682D51E7E80F}"/>
              </a:ext>
            </a:extLst>
          </p:cNvPr>
          <p:cNvSpPr>
            <a:spLocks noGrp="1"/>
          </p:cNvSpPr>
          <p:nvPr>
            <p:ph type="title"/>
          </p:nvPr>
        </p:nvSpPr>
        <p:spPr/>
        <p:txBody>
          <a:bodyPr/>
          <a:lstStyle/>
          <a:p>
            <a:r>
              <a:rPr kumimoji="1" lang="zh-CN" altLang="en-US" dirty="0"/>
              <a:t>课题研究内容</a:t>
            </a:r>
          </a:p>
        </p:txBody>
      </p:sp>
      <p:sp>
        <p:nvSpPr>
          <p:cNvPr id="103" name="Title 1">
            <a:extLst>
              <a:ext uri="{FF2B5EF4-FFF2-40B4-BE49-F238E27FC236}">
                <a16:creationId xmlns:a16="http://schemas.microsoft.com/office/drawing/2014/main" id="{C4F293F5-46C4-B14F-A80B-2F917F1EBA47}"/>
              </a:ext>
            </a:extLst>
          </p:cNvPr>
          <p:cNvSpPr txBox="1">
            <a:spLocks/>
          </p:cNvSpPr>
          <p:nvPr/>
        </p:nvSpPr>
        <p:spPr>
          <a:xfrm>
            <a:off x="268080" y="1130183"/>
            <a:ext cx="11655840" cy="8995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algn="ctr"/>
            <a:r>
              <a:rPr lang="en-US" sz="4705" dirty="0" err="1">
                <a:solidFill>
                  <a:schemeClr val="accent4"/>
                </a:solidFill>
                <a:latin typeface="Segoe UI Semibold" charset="0"/>
                <a:cs typeface="Segoe UI Semibold" charset="0"/>
              </a:rPr>
              <a:t>四个方向的深入研究</a:t>
            </a:r>
            <a:endParaRPr lang="en-US" sz="4705" dirty="0">
              <a:solidFill>
                <a:schemeClr val="accent4"/>
              </a:solidFill>
              <a:latin typeface="Segoe UI Semibold" charset="0"/>
              <a:cs typeface="Segoe UI Semibold" charset="0"/>
            </a:endParaRPr>
          </a:p>
        </p:txBody>
      </p:sp>
      <p:grpSp>
        <p:nvGrpSpPr>
          <p:cNvPr id="104" name="Group 26">
            <a:extLst>
              <a:ext uri="{FF2B5EF4-FFF2-40B4-BE49-F238E27FC236}">
                <a16:creationId xmlns:a16="http://schemas.microsoft.com/office/drawing/2014/main" id="{C78409AF-ACB1-DC42-A8E1-F53C42DE4BC7}"/>
              </a:ext>
            </a:extLst>
          </p:cNvPr>
          <p:cNvGrpSpPr/>
          <p:nvPr/>
        </p:nvGrpSpPr>
        <p:grpSpPr>
          <a:xfrm>
            <a:off x="2400252" y="5381610"/>
            <a:ext cx="3568550" cy="1412272"/>
            <a:chOff x="2447571" y="4981633"/>
            <a:chExt cx="3640107" cy="1440591"/>
          </a:xfrm>
        </p:grpSpPr>
        <p:sp>
          <p:nvSpPr>
            <p:cNvPr id="106" name="TextBox 50">
              <a:extLst>
                <a:ext uri="{FF2B5EF4-FFF2-40B4-BE49-F238E27FC236}">
                  <a16:creationId xmlns:a16="http://schemas.microsoft.com/office/drawing/2014/main" id="{9EF1DA9E-E67B-724C-9F17-4A5D4DAE2ACF}"/>
                </a:ext>
              </a:extLst>
            </p:cNvPr>
            <p:cNvSpPr txBox="1"/>
            <p:nvPr/>
          </p:nvSpPr>
          <p:spPr>
            <a:xfrm>
              <a:off x="2447571" y="4981633"/>
              <a:ext cx="1791382" cy="849584"/>
            </a:xfrm>
            <a:prstGeom prst="rect">
              <a:avLst/>
            </a:prstGeom>
            <a:noFill/>
          </p:spPr>
          <p:txBody>
            <a:bodyPr wrap="square" lIns="143428" tIns="143428" rIns="143428" bIns="143428" rtlCol="0">
              <a:spAutoFit/>
            </a:bodyPr>
            <a:lstStyle/>
            <a:p>
              <a:pPr algn="ctr" defTabSz="913765">
                <a:spcAft>
                  <a:spcPts val="2355"/>
                </a:spcAft>
                <a:defRPr/>
              </a:pPr>
              <a:r>
                <a:rPr lang="en-US" altLang="zh-CN" sz="1765" dirty="0" err="1">
                  <a:solidFill>
                    <a:srgbClr val="1A1A1A"/>
                  </a:solidFill>
                  <a:latin typeface="Segoe UI" pitchFamily="34" charset="0"/>
                  <a:cs typeface="Segoe UI" pitchFamily="34" charset="0"/>
                </a:rPr>
                <a:t>实时计算虚拟化研究</a:t>
              </a:r>
              <a:endParaRPr lang="en-US" altLang="zh-CN" sz="1765" dirty="0">
                <a:solidFill>
                  <a:srgbClr val="1A1A1A"/>
                </a:solidFill>
                <a:latin typeface="Segoe UI" pitchFamily="34" charset="0"/>
                <a:cs typeface="Segoe UI" pitchFamily="34" charset="0"/>
              </a:endParaRPr>
            </a:p>
          </p:txBody>
        </p:sp>
        <p:sp>
          <p:nvSpPr>
            <p:cNvPr id="107" name="TextBox 51">
              <a:extLst>
                <a:ext uri="{FF2B5EF4-FFF2-40B4-BE49-F238E27FC236}">
                  <a16:creationId xmlns:a16="http://schemas.microsoft.com/office/drawing/2014/main" id="{714CDC64-499A-364B-863E-5516CC0EF7BF}"/>
                </a:ext>
              </a:extLst>
            </p:cNvPr>
            <p:cNvSpPr txBox="1"/>
            <p:nvPr/>
          </p:nvSpPr>
          <p:spPr>
            <a:xfrm>
              <a:off x="4432142" y="4981633"/>
              <a:ext cx="1655536" cy="1440591"/>
            </a:xfrm>
            <a:prstGeom prst="rect">
              <a:avLst/>
            </a:prstGeom>
            <a:noFill/>
          </p:spPr>
          <p:txBody>
            <a:bodyPr wrap="square" lIns="143428" tIns="143428" rIns="143428" bIns="143428" rtlCol="0">
              <a:spAutoFit/>
            </a:bodyPr>
            <a:lstStyle/>
            <a:p>
              <a:pPr algn="ctr" defTabSz="913765">
                <a:spcAft>
                  <a:spcPts val="2355"/>
                </a:spcAft>
                <a:defRPr/>
              </a:pPr>
              <a:r>
                <a:rPr lang="en-US" altLang="zh-CN" sz="1765" dirty="0" err="1">
                  <a:solidFill>
                    <a:srgbClr val="1A1A1A"/>
                  </a:solidFill>
                  <a:latin typeface="Segoe UI" pitchFamily="34" charset="0"/>
                  <a:cs typeface="Segoe UI" pitchFamily="34" charset="0"/>
                </a:rPr>
                <a:t>海量数据存储检索研究</a:t>
              </a:r>
              <a:endParaRPr lang="en-US" altLang="zh-CN" sz="1765" dirty="0">
                <a:solidFill>
                  <a:srgbClr val="1A1A1A"/>
                </a:solidFill>
                <a:latin typeface="Segoe UI" pitchFamily="34" charset="0"/>
                <a:cs typeface="Segoe UI" pitchFamily="34" charset="0"/>
              </a:endParaRPr>
            </a:p>
            <a:p>
              <a:pPr marL="0" marR="0" lvl="0" indent="0" algn="ctr" defTabSz="913765" rtl="0" eaLnBrk="1" fontAlgn="auto" latinLnBrk="0" hangingPunct="1">
                <a:lnSpc>
                  <a:spcPct val="100000"/>
                </a:lnSpc>
                <a:spcBef>
                  <a:spcPts val="0"/>
                </a:spcBef>
                <a:spcAft>
                  <a:spcPts val="2355"/>
                </a:spcAft>
                <a:buClrTx/>
                <a:buSzTx/>
                <a:buFontTx/>
                <a:buNone/>
                <a:defRPr/>
              </a:pPr>
              <a:endParaRPr kumimoji="0" lang="en-US" sz="1765" b="0" i="0" u="none" strike="noStrike" kern="1200" cap="none" spc="0" normalizeH="0" baseline="0" noProof="0" dirty="0">
                <a:ln>
                  <a:noFill/>
                </a:ln>
                <a:solidFill>
                  <a:srgbClr val="1A1A1A"/>
                </a:solidFill>
                <a:effectLst/>
                <a:uLnTx/>
                <a:uFillTx/>
                <a:latin typeface="Segoe UI" pitchFamily="34" charset="0"/>
                <a:ea typeface="+mn-ea"/>
                <a:cs typeface="Segoe UI" pitchFamily="34" charset="0"/>
              </a:endParaRPr>
            </a:p>
          </p:txBody>
        </p:sp>
      </p:grpSp>
      <p:grpSp>
        <p:nvGrpSpPr>
          <p:cNvPr id="108" name="Group 33">
            <a:extLst>
              <a:ext uri="{FF2B5EF4-FFF2-40B4-BE49-F238E27FC236}">
                <a16:creationId xmlns:a16="http://schemas.microsoft.com/office/drawing/2014/main" id="{A2DBA49E-9EFD-8447-A84F-102CB2AA4C43}"/>
              </a:ext>
            </a:extLst>
          </p:cNvPr>
          <p:cNvGrpSpPr/>
          <p:nvPr/>
        </p:nvGrpSpPr>
        <p:grpSpPr>
          <a:xfrm>
            <a:off x="3716607" y="4893954"/>
            <a:ext cx="4760373" cy="0"/>
            <a:chOff x="3790322" y="4484201"/>
            <a:chExt cx="4855829" cy="0"/>
          </a:xfrm>
        </p:grpSpPr>
        <p:cxnSp>
          <p:nvCxnSpPr>
            <p:cNvPr id="110" name="Straight Connector 55">
              <a:extLst>
                <a:ext uri="{FF2B5EF4-FFF2-40B4-BE49-F238E27FC236}">
                  <a16:creationId xmlns:a16="http://schemas.microsoft.com/office/drawing/2014/main" id="{0CF3D2A4-D0DD-9747-95A9-F410C5434861}"/>
                </a:ext>
              </a:extLst>
            </p:cNvPr>
            <p:cNvCxnSpPr/>
            <p:nvPr/>
          </p:nvCxnSpPr>
          <p:spPr>
            <a:xfrm>
              <a:off x="3790322"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56">
              <a:extLst>
                <a:ext uri="{FF2B5EF4-FFF2-40B4-BE49-F238E27FC236}">
                  <a16:creationId xmlns:a16="http://schemas.microsoft.com/office/drawing/2014/main" id="{AC5F1707-1F0D-0544-8371-505E0AAF2F4C}"/>
                </a:ext>
              </a:extLst>
            </p:cNvPr>
            <p:cNvCxnSpPr/>
            <p:nvPr/>
          </p:nvCxnSpPr>
          <p:spPr>
            <a:xfrm>
              <a:off x="7623621" y="4484201"/>
              <a:ext cx="102253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Connector: Elbow 24">
            <a:extLst>
              <a:ext uri="{FF2B5EF4-FFF2-40B4-BE49-F238E27FC236}">
                <a16:creationId xmlns:a16="http://schemas.microsoft.com/office/drawing/2014/main" id="{DA4EAEDA-B1F7-D242-8B9E-481534DD0D0F}"/>
              </a:ext>
            </a:extLst>
          </p:cNvPr>
          <p:cNvCxnSpPr/>
          <p:nvPr/>
        </p:nvCxnSpPr>
        <p:spPr>
          <a:xfrm rot="5400000" flipH="1" flipV="1">
            <a:off x="3378353" y="2846282"/>
            <a:ext cx="1484143" cy="1684176"/>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Connector: Elbow 74">
            <a:extLst>
              <a:ext uri="{FF2B5EF4-FFF2-40B4-BE49-F238E27FC236}">
                <a16:creationId xmlns:a16="http://schemas.microsoft.com/office/drawing/2014/main" id="{F96ABCE5-B221-1B41-8DB9-C2961DBD1751}"/>
              </a:ext>
            </a:extLst>
          </p:cNvPr>
          <p:cNvCxnSpPr/>
          <p:nvPr/>
        </p:nvCxnSpPr>
        <p:spPr>
          <a:xfrm rot="16200000" flipV="1">
            <a:off x="7331096" y="2846282"/>
            <a:ext cx="1484143" cy="1684174"/>
          </a:xfrm>
          <a:prstGeom prst="bentConnector2">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5" name="Group 4">
            <a:extLst>
              <a:ext uri="{FF2B5EF4-FFF2-40B4-BE49-F238E27FC236}">
                <a16:creationId xmlns:a16="http://schemas.microsoft.com/office/drawing/2014/main" id="{3722FABD-30A1-B344-AB99-B53CEEEBDC4B}"/>
              </a:ext>
            </a:extLst>
          </p:cNvPr>
          <p:cNvGrpSpPr/>
          <p:nvPr/>
        </p:nvGrpSpPr>
        <p:grpSpPr>
          <a:xfrm>
            <a:off x="5088317" y="1937819"/>
            <a:ext cx="2016957" cy="2016957"/>
            <a:chOff x="5189537" y="1468789"/>
            <a:chExt cx="2057401" cy="2057401"/>
          </a:xfrm>
        </p:grpSpPr>
        <p:sp>
          <p:nvSpPr>
            <p:cNvPr id="116" name="Oval 2">
              <a:extLst>
                <a:ext uri="{FF2B5EF4-FFF2-40B4-BE49-F238E27FC236}">
                  <a16:creationId xmlns:a16="http://schemas.microsoft.com/office/drawing/2014/main" id="{74DBD043-89DD-1645-98DB-F641829CD808}"/>
                </a:ext>
              </a:extLst>
            </p:cNvPr>
            <p:cNvSpPr/>
            <p:nvPr/>
          </p:nvSpPr>
          <p:spPr bwMode="auto">
            <a:xfrm>
              <a:off x="5189537" y="146878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marL="0" marR="0" lvl="0" indent="0" algn="ctr" defTabSz="913765" rtl="0" eaLnBrk="1" fontAlgn="base" latinLnBrk="0" hangingPunct="1">
                <a:lnSpc>
                  <a:spcPct val="90000"/>
                </a:lnSpc>
                <a:spcBef>
                  <a:spcPct val="0"/>
                </a:spcBef>
                <a:spcAft>
                  <a:spcPct val="0"/>
                </a:spcAft>
                <a:buClrTx/>
                <a:buSzTx/>
                <a:buFontTx/>
                <a:buNone/>
                <a:defRPr/>
              </a:pPr>
              <a:endParaRPr kumimoji="0" lang="en-US" sz="235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7" name="Graphic 41">
              <a:extLst>
                <a:ext uri="{FF2B5EF4-FFF2-40B4-BE49-F238E27FC236}">
                  <a16:creationId xmlns:a16="http://schemas.microsoft.com/office/drawing/2014/main" id="{20BE5B0F-1E48-4D4C-8868-5D9693C250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0399" y="1950147"/>
              <a:ext cx="955676" cy="1094684"/>
            </a:xfrm>
            <a:prstGeom prst="rect">
              <a:avLst/>
            </a:prstGeom>
          </p:spPr>
        </p:pic>
      </p:grpSp>
      <p:grpSp>
        <p:nvGrpSpPr>
          <p:cNvPr id="118" name="Group 32">
            <a:extLst>
              <a:ext uri="{FF2B5EF4-FFF2-40B4-BE49-F238E27FC236}">
                <a16:creationId xmlns:a16="http://schemas.microsoft.com/office/drawing/2014/main" id="{F8E04AD2-0AAB-4D4F-9431-28DEC482920A}"/>
              </a:ext>
            </a:extLst>
          </p:cNvPr>
          <p:cNvGrpSpPr/>
          <p:nvPr/>
        </p:nvGrpSpPr>
        <p:grpSpPr>
          <a:xfrm>
            <a:off x="6224789" y="5381607"/>
            <a:ext cx="3501959" cy="1412272"/>
            <a:chOff x="6348798" y="4981633"/>
            <a:chExt cx="3572181" cy="1440592"/>
          </a:xfrm>
        </p:grpSpPr>
        <p:sp>
          <p:nvSpPr>
            <p:cNvPr id="119" name="TextBox 52">
              <a:extLst>
                <a:ext uri="{FF2B5EF4-FFF2-40B4-BE49-F238E27FC236}">
                  <a16:creationId xmlns:a16="http://schemas.microsoft.com/office/drawing/2014/main" id="{B6D61C84-09E8-7644-9DB8-341875662AD1}"/>
                </a:ext>
              </a:extLst>
            </p:cNvPr>
            <p:cNvSpPr txBox="1"/>
            <p:nvPr/>
          </p:nvSpPr>
          <p:spPr>
            <a:xfrm>
              <a:off x="6348798" y="4981633"/>
              <a:ext cx="1655536" cy="1440592"/>
            </a:xfrm>
            <a:prstGeom prst="rect">
              <a:avLst/>
            </a:prstGeom>
            <a:noFill/>
          </p:spPr>
          <p:txBody>
            <a:bodyPr wrap="square" lIns="143428" tIns="143428" rIns="143428" bIns="143428" rtlCol="0">
              <a:spAutoFit/>
            </a:bodyPr>
            <a:lstStyle/>
            <a:p>
              <a:pPr algn="ctr" defTabSz="913765">
                <a:spcAft>
                  <a:spcPts val="2355"/>
                </a:spcAft>
                <a:defRPr/>
              </a:pPr>
              <a:r>
                <a:rPr lang="en-US" altLang="zh-CN" sz="1765" dirty="0" err="1">
                  <a:solidFill>
                    <a:srgbClr val="1A1A1A"/>
                  </a:solidFill>
                  <a:latin typeface="Segoe UI" pitchFamily="34" charset="0"/>
                  <a:cs typeface="Segoe UI" pitchFamily="34" charset="0"/>
                </a:rPr>
                <a:t>深度学习预测模型研究</a:t>
              </a:r>
              <a:endParaRPr lang="en-US" altLang="zh-CN" sz="1765" dirty="0">
                <a:solidFill>
                  <a:srgbClr val="1A1A1A"/>
                </a:solidFill>
                <a:latin typeface="Segoe UI" pitchFamily="34" charset="0"/>
                <a:cs typeface="Segoe UI" pitchFamily="34" charset="0"/>
              </a:endParaRPr>
            </a:p>
            <a:p>
              <a:pPr marL="0" marR="0" lvl="0" indent="0" algn="ctr" defTabSz="913765" rtl="0" eaLnBrk="1" fontAlgn="auto" latinLnBrk="0" hangingPunct="1">
                <a:lnSpc>
                  <a:spcPct val="100000"/>
                </a:lnSpc>
                <a:spcBef>
                  <a:spcPts val="0"/>
                </a:spcBef>
                <a:spcAft>
                  <a:spcPts val="2355"/>
                </a:spcAft>
                <a:buClrTx/>
                <a:buSzTx/>
                <a:buFontTx/>
                <a:buNone/>
                <a:defRPr/>
              </a:pPr>
              <a:endParaRPr kumimoji="0" lang="en-US" sz="1765" b="0" i="0" u="none" strike="noStrike" kern="1200" cap="none" spc="0" normalizeH="0" baseline="0" noProof="0" dirty="0">
                <a:ln>
                  <a:noFill/>
                </a:ln>
                <a:solidFill>
                  <a:srgbClr val="1A1A1A"/>
                </a:solidFill>
                <a:effectLst/>
                <a:uLnTx/>
                <a:uFillTx/>
                <a:latin typeface="Segoe UI" pitchFamily="34" charset="0"/>
                <a:ea typeface="+mn-ea"/>
                <a:cs typeface="Segoe UI" pitchFamily="34" charset="0"/>
              </a:endParaRPr>
            </a:p>
          </p:txBody>
        </p:sp>
        <p:sp>
          <p:nvSpPr>
            <p:cNvPr id="121" name="TextBox 75">
              <a:extLst>
                <a:ext uri="{FF2B5EF4-FFF2-40B4-BE49-F238E27FC236}">
                  <a16:creationId xmlns:a16="http://schemas.microsoft.com/office/drawing/2014/main" id="{8E84A9EA-37B2-A648-8F8F-A10366AB494C}"/>
                </a:ext>
              </a:extLst>
            </p:cNvPr>
            <p:cNvSpPr txBox="1"/>
            <p:nvPr/>
          </p:nvSpPr>
          <p:spPr>
            <a:xfrm>
              <a:off x="8265443" y="4981633"/>
              <a:ext cx="1655536" cy="1440592"/>
            </a:xfrm>
            <a:prstGeom prst="rect">
              <a:avLst/>
            </a:prstGeom>
            <a:noFill/>
          </p:spPr>
          <p:txBody>
            <a:bodyPr wrap="square" lIns="143428" tIns="143428" rIns="143428" bIns="143428" rtlCol="0">
              <a:spAutoFit/>
            </a:bodyPr>
            <a:lstStyle/>
            <a:p>
              <a:pPr algn="ctr" defTabSz="913765">
                <a:spcAft>
                  <a:spcPts val="2355"/>
                </a:spcAft>
                <a:defRPr/>
              </a:pPr>
              <a:r>
                <a:rPr lang="en-US" altLang="zh-CN" sz="1765" dirty="0" err="1">
                  <a:solidFill>
                    <a:srgbClr val="1A1A1A"/>
                  </a:solidFill>
                  <a:latin typeface="Segoe UI" pitchFamily="34" charset="0"/>
                  <a:cs typeface="Segoe UI" pitchFamily="34" charset="0"/>
                </a:rPr>
                <a:t>大数据架构研究</a:t>
              </a:r>
              <a:endParaRPr lang="en-US" altLang="zh-CN" sz="1765" dirty="0">
                <a:solidFill>
                  <a:srgbClr val="1A1A1A"/>
                </a:solidFill>
                <a:latin typeface="Segoe UI" pitchFamily="34" charset="0"/>
                <a:cs typeface="Segoe UI" pitchFamily="34" charset="0"/>
              </a:endParaRPr>
            </a:p>
            <a:p>
              <a:pPr marL="0" marR="0" lvl="0" indent="0" algn="ctr" defTabSz="913765" rtl="0" eaLnBrk="1" fontAlgn="auto" latinLnBrk="0" hangingPunct="1">
                <a:lnSpc>
                  <a:spcPct val="100000"/>
                </a:lnSpc>
                <a:spcBef>
                  <a:spcPts val="0"/>
                </a:spcBef>
                <a:spcAft>
                  <a:spcPts val="2355"/>
                </a:spcAft>
                <a:buClrTx/>
                <a:buSzTx/>
                <a:buFontTx/>
                <a:buNone/>
                <a:defRPr/>
              </a:pPr>
              <a:endParaRPr kumimoji="0" lang="en-US" sz="1765" b="0" i="0" u="none" strike="noStrike" kern="1200" cap="none" spc="0" normalizeH="0" baseline="0" noProof="0" dirty="0">
                <a:ln>
                  <a:noFill/>
                </a:ln>
                <a:solidFill>
                  <a:srgbClr val="1A1A1A"/>
                </a:solidFill>
                <a:effectLst/>
                <a:uLnTx/>
                <a:uFillTx/>
                <a:latin typeface="Segoe UI" pitchFamily="34" charset="0"/>
                <a:ea typeface="+mn-ea"/>
                <a:cs typeface="Segoe UI" pitchFamily="34" charset="0"/>
              </a:endParaRPr>
            </a:p>
          </p:txBody>
        </p:sp>
      </p:grpSp>
      <p:grpSp>
        <p:nvGrpSpPr>
          <p:cNvPr id="133" name="Group 14">
            <a:extLst>
              <a:ext uri="{FF2B5EF4-FFF2-40B4-BE49-F238E27FC236}">
                <a16:creationId xmlns:a16="http://schemas.microsoft.com/office/drawing/2014/main" id="{FDB76DD4-EDB7-984E-833F-99B175A0AC9B}"/>
              </a:ext>
            </a:extLst>
          </p:cNvPr>
          <p:cNvGrpSpPr/>
          <p:nvPr/>
        </p:nvGrpSpPr>
        <p:grpSpPr>
          <a:xfrm>
            <a:off x="4832044" y="4568689"/>
            <a:ext cx="650530" cy="650530"/>
            <a:chOff x="4928125" y="4152414"/>
            <a:chExt cx="663574" cy="663574"/>
          </a:xfrm>
        </p:grpSpPr>
        <p:sp>
          <p:nvSpPr>
            <p:cNvPr id="134" name="Oval 27">
              <a:extLst>
                <a:ext uri="{FF2B5EF4-FFF2-40B4-BE49-F238E27FC236}">
                  <a16:creationId xmlns:a16="http://schemas.microsoft.com/office/drawing/2014/main" id="{6B171D34-5353-B14F-B31E-74BEB5633A99}"/>
                </a:ext>
              </a:extLst>
            </p:cNvPr>
            <p:cNvSpPr/>
            <p:nvPr/>
          </p:nvSpPr>
          <p:spPr bwMode="auto">
            <a:xfrm rot="16200000">
              <a:off x="492812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lstStyle/>
            <a:p>
              <a:pPr marL="0" marR="0" lvl="0" indent="0" algn="ctr" defTabSz="895985" rtl="0" eaLnBrk="1" fontAlgn="base" latinLnBrk="0" hangingPunct="1">
                <a:lnSpc>
                  <a:spcPct val="100000"/>
                </a:lnSpc>
                <a:spcBef>
                  <a:spcPct val="0"/>
                </a:spcBef>
                <a:spcAft>
                  <a:spcPct val="0"/>
                </a:spcAft>
                <a:buClrTx/>
                <a:buSzTx/>
                <a:buFontTx/>
                <a:buNone/>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35" name="Group 92">
              <a:extLst>
                <a:ext uri="{FF2B5EF4-FFF2-40B4-BE49-F238E27FC236}">
                  <a16:creationId xmlns:a16="http://schemas.microsoft.com/office/drawing/2014/main" id="{632F61D1-2412-E449-97EA-C510A2A30553}"/>
                </a:ext>
              </a:extLst>
            </p:cNvPr>
            <p:cNvGrpSpPr/>
            <p:nvPr/>
          </p:nvGrpSpPr>
          <p:grpSpPr>
            <a:xfrm>
              <a:off x="5073073" y="4289538"/>
              <a:ext cx="384175" cy="384175"/>
              <a:chOff x="3222625" y="3417888"/>
              <a:chExt cx="384175" cy="384175"/>
            </a:xfrm>
          </p:grpSpPr>
          <p:sp>
            <p:nvSpPr>
              <p:cNvPr id="136" name="Freeform 40">
                <a:extLst>
                  <a:ext uri="{FF2B5EF4-FFF2-40B4-BE49-F238E27FC236}">
                    <a16:creationId xmlns:a16="http://schemas.microsoft.com/office/drawing/2014/main" id="{469DEAF0-5C07-7441-8A14-773ED6511269}"/>
                  </a:ext>
                </a:extLst>
              </p:cNvPr>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37" name="Oval 41">
                <a:extLst>
                  <a:ext uri="{FF2B5EF4-FFF2-40B4-BE49-F238E27FC236}">
                    <a16:creationId xmlns:a16="http://schemas.microsoft.com/office/drawing/2014/main" id="{280A5AE4-691C-7D49-8661-5FBCF1455B39}"/>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38" name="Group 13">
            <a:extLst>
              <a:ext uri="{FF2B5EF4-FFF2-40B4-BE49-F238E27FC236}">
                <a16:creationId xmlns:a16="http://schemas.microsoft.com/office/drawing/2014/main" id="{69A0CEC8-73C9-AA45-8FFF-045AF501FD42}"/>
              </a:ext>
            </a:extLst>
          </p:cNvPr>
          <p:cNvGrpSpPr/>
          <p:nvPr/>
        </p:nvGrpSpPr>
        <p:grpSpPr>
          <a:xfrm>
            <a:off x="2953071" y="4568689"/>
            <a:ext cx="650530" cy="650530"/>
            <a:chOff x="3011475" y="4152414"/>
            <a:chExt cx="663574" cy="663574"/>
          </a:xfrm>
        </p:grpSpPr>
        <p:sp>
          <p:nvSpPr>
            <p:cNvPr id="139" name="Oval 30">
              <a:extLst>
                <a:ext uri="{FF2B5EF4-FFF2-40B4-BE49-F238E27FC236}">
                  <a16:creationId xmlns:a16="http://schemas.microsoft.com/office/drawing/2014/main" id="{064B5015-C7BB-7C4F-B559-37FE2DF680AF}"/>
                </a:ext>
              </a:extLst>
            </p:cNvPr>
            <p:cNvSpPr/>
            <p:nvPr/>
          </p:nvSpPr>
          <p:spPr bwMode="auto">
            <a:xfrm rot="16200000">
              <a:off x="3011475"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lstStyle/>
            <a:p>
              <a:pPr marL="0" marR="0" lvl="0" indent="0" algn="ctr" defTabSz="895985" rtl="0" eaLnBrk="1" fontAlgn="base" latinLnBrk="0" hangingPunct="1">
                <a:lnSpc>
                  <a:spcPct val="100000"/>
                </a:lnSpc>
                <a:spcBef>
                  <a:spcPct val="0"/>
                </a:spcBef>
                <a:spcAft>
                  <a:spcPct val="0"/>
                </a:spcAft>
                <a:buClrTx/>
                <a:buSzTx/>
                <a:buFontTx/>
                <a:buNone/>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40" name="Group 3">
              <a:extLst>
                <a:ext uri="{FF2B5EF4-FFF2-40B4-BE49-F238E27FC236}">
                  <a16:creationId xmlns:a16="http://schemas.microsoft.com/office/drawing/2014/main" id="{2832D752-7E7F-F84B-AFE1-94D8623DC476}"/>
                </a:ext>
              </a:extLst>
            </p:cNvPr>
            <p:cNvGrpSpPr/>
            <p:nvPr/>
          </p:nvGrpSpPr>
          <p:grpSpPr>
            <a:xfrm>
              <a:off x="3147811" y="4298224"/>
              <a:ext cx="390903" cy="371954"/>
              <a:chOff x="1146231" y="2215122"/>
              <a:chExt cx="530543" cy="504825"/>
            </a:xfrm>
          </p:grpSpPr>
          <p:sp>
            <p:nvSpPr>
              <p:cNvPr id="141" name="Freeform: Shape 40">
                <a:extLst>
                  <a:ext uri="{FF2B5EF4-FFF2-40B4-BE49-F238E27FC236}">
                    <a16:creationId xmlns:a16="http://schemas.microsoft.com/office/drawing/2014/main" id="{53647029-A2E6-9343-995D-E7DCFF0A6ADE}"/>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42">
                <a:extLst>
                  <a:ext uri="{FF2B5EF4-FFF2-40B4-BE49-F238E27FC236}">
                    <a16:creationId xmlns:a16="http://schemas.microsoft.com/office/drawing/2014/main" id="{597EE4A0-D142-CB42-9C21-D042C12470E8}"/>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43" name="Group 18">
            <a:extLst>
              <a:ext uri="{FF2B5EF4-FFF2-40B4-BE49-F238E27FC236}">
                <a16:creationId xmlns:a16="http://schemas.microsoft.com/office/drawing/2014/main" id="{C452A148-09D9-CB42-AE38-8C7F47949207}"/>
              </a:ext>
            </a:extLst>
          </p:cNvPr>
          <p:cNvGrpSpPr/>
          <p:nvPr/>
        </p:nvGrpSpPr>
        <p:grpSpPr>
          <a:xfrm>
            <a:off x="6711015" y="4568689"/>
            <a:ext cx="650530" cy="650530"/>
            <a:chOff x="6844774" y="4152414"/>
            <a:chExt cx="663574" cy="663574"/>
          </a:xfrm>
        </p:grpSpPr>
        <p:sp>
          <p:nvSpPr>
            <p:cNvPr id="144" name="Oval 54">
              <a:extLst>
                <a:ext uri="{FF2B5EF4-FFF2-40B4-BE49-F238E27FC236}">
                  <a16:creationId xmlns:a16="http://schemas.microsoft.com/office/drawing/2014/main" id="{AF0EA8F3-025B-5E4A-AD95-D9352EE87F5F}"/>
                </a:ext>
              </a:extLst>
            </p:cNvPr>
            <p:cNvSpPr/>
            <p:nvPr/>
          </p:nvSpPr>
          <p:spPr bwMode="auto">
            <a:xfrm rot="16200000">
              <a:off x="6844774" y="415241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lstStyle/>
            <a:p>
              <a:pPr marL="0" marR="0" lvl="0" indent="0" algn="ctr" defTabSz="895985" rtl="0" eaLnBrk="1" fontAlgn="base" latinLnBrk="0" hangingPunct="1">
                <a:lnSpc>
                  <a:spcPct val="100000"/>
                </a:lnSpc>
                <a:spcBef>
                  <a:spcPct val="0"/>
                </a:spcBef>
                <a:spcAft>
                  <a:spcPct val="0"/>
                </a:spcAft>
                <a:buClrTx/>
                <a:buSzTx/>
                <a:buFontTx/>
                <a:buNone/>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45" name="Group 12">
              <a:extLst>
                <a:ext uri="{FF2B5EF4-FFF2-40B4-BE49-F238E27FC236}">
                  <a16:creationId xmlns:a16="http://schemas.microsoft.com/office/drawing/2014/main" id="{26C64615-EAB3-1843-9FE2-1E1B7CB8113D}"/>
                </a:ext>
              </a:extLst>
            </p:cNvPr>
            <p:cNvGrpSpPr/>
            <p:nvPr/>
          </p:nvGrpSpPr>
          <p:grpSpPr>
            <a:xfrm>
              <a:off x="6972723" y="4280355"/>
              <a:ext cx="407684" cy="407681"/>
              <a:chOff x="1000126" y="2062163"/>
              <a:chExt cx="612775" cy="612775"/>
            </a:xfrm>
          </p:grpSpPr>
          <p:sp>
            <p:nvSpPr>
              <p:cNvPr id="146" name="Freeform 5">
                <a:extLst>
                  <a:ext uri="{FF2B5EF4-FFF2-40B4-BE49-F238E27FC236}">
                    <a16:creationId xmlns:a16="http://schemas.microsoft.com/office/drawing/2014/main" id="{02ABD2B2-D83B-6C44-B7A5-05773D41B44C}"/>
                  </a:ext>
                </a:extLst>
              </p:cNvPr>
              <p:cNvSpPr/>
              <p:nvPr/>
            </p:nvSpPr>
            <p:spPr bwMode="auto">
              <a:xfrm>
                <a:off x="1250951" y="2257425"/>
                <a:ext cx="107950" cy="214313"/>
              </a:xfrm>
              <a:custGeom>
                <a:avLst/>
                <a:gdLst>
                  <a:gd name="T0" fmla="*/ 37 w 38"/>
                  <a:gd name="T1" fmla="*/ 3 h 76"/>
                  <a:gd name="T2" fmla="*/ 23 w 38"/>
                  <a:gd name="T3" fmla="*/ 0 h 76"/>
                  <a:gd name="T4" fmla="*/ 4 w 38"/>
                  <a:gd name="T5" fmla="*/ 18 h 76"/>
                  <a:gd name="T6" fmla="*/ 23 w 38"/>
                  <a:gd name="T7" fmla="*/ 38 h 76"/>
                  <a:gd name="T8" fmla="*/ 38 w 38"/>
                  <a:gd name="T9" fmla="*/ 59 h 76"/>
                  <a:gd name="T10" fmla="*/ 17 w 38"/>
                  <a:gd name="T11" fmla="*/ 76 h 76"/>
                  <a:gd name="T12" fmla="*/ 0 w 38"/>
                  <a:gd name="T13" fmla="*/ 73 h 76"/>
                  <a:gd name="T14" fmla="*/ 0 w 38"/>
                  <a:gd name="T15" fmla="*/ 73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6">
                    <a:moveTo>
                      <a:pt x="37" y="3"/>
                    </a:moveTo>
                    <a:cubicBezTo>
                      <a:pt x="33" y="1"/>
                      <a:pt x="29" y="0"/>
                      <a:pt x="23" y="0"/>
                    </a:cubicBezTo>
                    <a:cubicBezTo>
                      <a:pt x="10" y="0"/>
                      <a:pt x="4" y="10"/>
                      <a:pt x="4" y="18"/>
                    </a:cubicBezTo>
                    <a:cubicBezTo>
                      <a:pt x="4" y="29"/>
                      <a:pt x="13" y="34"/>
                      <a:pt x="23" y="38"/>
                    </a:cubicBezTo>
                    <a:cubicBezTo>
                      <a:pt x="36" y="43"/>
                      <a:pt x="38" y="49"/>
                      <a:pt x="38" y="59"/>
                    </a:cubicBezTo>
                    <a:cubicBezTo>
                      <a:pt x="38" y="68"/>
                      <a:pt x="35" y="76"/>
                      <a:pt x="17" y="76"/>
                    </a:cubicBezTo>
                    <a:cubicBezTo>
                      <a:pt x="10" y="76"/>
                      <a:pt x="4" y="75"/>
                      <a:pt x="0" y="73"/>
                    </a:cubicBezTo>
                    <a:cubicBezTo>
                      <a:pt x="0" y="73"/>
                      <a:pt x="0" y="73"/>
                      <a:pt x="0" y="73"/>
                    </a:cubicBezTo>
                  </a:path>
                </a:pathLst>
              </a:custGeom>
              <a:noFill/>
              <a:ln w="28575"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7" name="Line 6">
                <a:extLst>
                  <a:ext uri="{FF2B5EF4-FFF2-40B4-BE49-F238E27FC236}">
                    <a16:creationId xmlns:a16="http://schemas.microsoft.com/office/drawing/2014/main" id="{49D98F5D-937E-474D-97ED-790122051213}"/>
                  </a:ext>
                </a:extLst>
              </p:cNvPr>
              <p:cNvSpPr>
                <a:spLocks noChangeShapeType="1"/>
              </p:cNvSpPr>
              <p:nvPr/>
            </p:nvSpPr>
            <p:spPr bwMode="auto">
              <a:xfrm>
                <a:off x="1304926" y="2505075"/>
                <a:ext cx="0" cy="0"/>
              </a:xfrm>
              <a:prstGeom prst="line">
                <a:avLst/>
              </a:prstGeom>
              <a:noFill/>
              <a:ln w="28575" cap="rnd">
                <a:solidFill>
                  <a:schemeClr val="tx1"/>
                </a:solidFill>
                <a:prstDash val="solid"/>
                <a:rou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8" name="Line 7">
                <a:extLst>
                  <a:ext uri="{FF2B5EF4-FFF2-40B4-BE49-F238E27FC236}">
                    <a16:creationId xmlns:a16="http://schemas.microsoft.com/office/drawing/2014/main" id="{171D8437-CA82-7147-BA0D-93F3C7702E24}"/>
                  </a:ext>
                </a:extLst>
              </p:cNvPr>
              <p:cNvSpPr>
                <a:spLocks noChangeShapeType="1"/>
              </p:cNvSpPr>
              <p:nvPr/>
            </p:nvSpPr>
            <p:spPr bwMode="auto">
              <a:xfrm>
                <a:off x="1304926" y="2232025"/>
                <a:ext cx="0" cy="25400"/>
              </a:xfrm>
              <a:prstGeom prst="line">
                <a:avLst/>
              </a:prstGeom>
              <a:noFill/>
              <a:ln w="28575" cap="rnd">
                <a:solidFill>
                  <a:schemeClr val="tx1"/>
                </a:solidFill>
                <a:prstDash val="solid"/>
                <a:rou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49" name="Line 8">
                <a:extLst>
                  <a:ext uri="{FF2B5EF4-FFF2-40B4-BE49-F238E27FC236}">
                    <a16:creationId xmlns:a16="http://schemas.microsoft.com/office/drawing/2014/main" id="{2F2C13B3-3CF8-C34E-A183-902FA5F42642}"/>
                  </a:ext>
                </a:extLst>
              </p:cNvPr>
              <p:cNvSpPr>
                <a:spLocks noChangeShapeType="1"/>
              </p:cNvSpPr>
              <p:nvPr/>
            </p:nvSpPr>
            <p:spPr bwMode="auto">
              <a:xfrm>
                <a:off x="1304926" y="2471738"/>
                <a:ext cx="0" cy="25400"/>
              </a:xfrm>
              <a:prstGeom prst="line">
                <a:avLst/>
              </a:prstGeom>
              <a:noFill/>
              <a:ln w="28575" cap="rnd">
                <a:solidFill>
                  <a:schemeClr val="tx1"/>
                </a:solidFill>
                <a:prstDash val="solid"/>
                <a:rou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0" name="Oval 10">
                <a:extLst>
                  <a:ext uri="{FF2B5EF4-FFF2-40B4-BE49-F238E27FC236}">
                    <a16:creationId xmlns:a16="http://schemas.microsoft.com/office/drawing/2014/main" id="{152309B5-5E55-5F4F-A87D-0943ADD89835}"/>
                  </a:ext>
                </a:extLst>
              </p:cNvPr>
              <p:cNvSpPr>
                <a:spLocks noChangeArrowheads="1"/>
              </p:cNvSpPr>
              <p:nvPr/>
            </p:nvSpPr>
            <p:spPr bwMode="auto">
              <a:xfrm>
                <a:off x="1000126" y="2062163"/>
                <a:ext cx="612775" cy="612775"/>
              </a:xfrm>
              <a:prstGeom prst="ellipse">
                <a:avLst/>
              </a:prstGeom>
              <a:noFill/>
              <a:ln w="28575" cap="rnd">
                <a:solidFill>
                  <a:schemeClr val="tx1"/>
                </a:solidFill>
                <a:prstDash val="solid"/>
                <a:rou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2" name="Oval 28">
            <a:extLst>
              <a:ext uri="{FF2B5EF4-FFF2-40B4-BE49-F238E27FC236}">
                <a16:creationId xmlns:a16="http://schemas.microsoft.com/office/drawing/2014/main" id="{ECD81E67-4C6F-5B4B-B449-D1D9A67D1FD7}"/>
              </a:ext>
            </a:extLst>
          </p:cNvPr>
          <p:cNvSpPr/>
          <p:nvPr/>
        </p:nvSpPr>
        <p:spPr bwMode="auto">
          <a:xfrm rot="16200000">
            <a:off x="8589988" y="4568689"/>
            <a:ext cx="650530" cy="650530"/>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lstStyle/>
          <a:p>
            <a:pPr marL="0" marR="0" lvl="0" indent="0" algn="ctr" defTabSz="895985" rtl="0" eaLnBrk="1" fontAlgn="base" latinLnBrk="0" hangingPunct="1">
              <a:lnSpc>
                <a:spcPct val="100000"/>
              </a:lnSpc>
              <a:spcBef>
                <a:spcPct val="0"/>
              </a:spcBef>
              <a:spcAft>
                <a:spcPct val="0"/>
              </a:spcAft>
              <a:buClrTx/>
              <a:buSzTx/>
              <a:buFontTx/>
              <a:buNone/>
              <a:defRPr/>
            </a:pPr>
            <a:endParaRPr kumimoji="0" lang="en-US" sz="192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58" name="Group 25">
            <a:extLst>
              <a:ext uri="{FF2B5EF4-FFF2-40B4-BE49-F238E27FC236}">
                <a16:creationId xmlns:a16="http://schemas.microsoft.com/office/drawing/2014/main" id="{D8E7BF85-C601-4C47-A7F4-0E2D0DC6B89B}"/>
              </a:ext>
            </a:extLst>
          </p:cNvPr>
          <p:cNvGrpSpPr/>
          <p:nvPr/>
        </p:nvGrpSpPr>
        <p:grpSpPr>
          <a:xfrm>
            <a:off x="8757036" y="4746553"/>
            <a:ext cx="328037" cy="327382"/>
            <a:chOff x="5526380" y="2495361"/>
            <a:chExt cx="795337" cy="793750"/>
          </a:xfrm>
        </p:grpSpPr>
        <p:sp>
          <p:nvSpPr>
            <p:cNvPr id="159" name="Line 19">
              <a:extLst>
                <a:ext uri="{FF2B5EF4-FFF2-40B4-BE49-F238E27FC236}">
                  <a16:creationId xmlns:a16="http://schemas.microsoft.com/office/drawing/2014/main" id="{528391C8-84E5-7B48-82E0-DE21D9A7C6E2}"/>
                </a:ext>
              </a:extLst>
            </p:cNvPr>
            <p:cNvSpPr>
              <a:spLocks noChangeShapeType="1"/>
            </p:cNvSpPr>
            <p:nvPr/>
          </p:nvSpPr>
          <p:spPr bwMode="auto">
            <a:xfrm flipV="1">
              <a:off x="5627136" y="2800249"/>
              <a:ext cx="384173" cy="387349"/>
            </a:xfrm>
            <a:prstGeom prst="line">
              <a:avLst/>
            </a:prstGeom>
            <a:noFill/>
            <a:ln w="28575" cap="rnd">
              <a:solidFill>
                <a:schemeClr val="tx1"/>
              </a:solidFill>
              <a:prstDash val="solid"/>
              <a:miter lim="800000"/>
            </a:ln>
            <a:extLst>
              <a:ext uri="{909E8E84-426E-40DD-AFC4-6F175D3DCCD1}">
                <a14:hiddenFill xmlns:a14="http://schemas.microsoft.com/office/drawing/2010/main">
                  <a:no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Freeform 20">
              <a:extLst>
                <a:ext uri="{FF2B5EF4-FFF2-40B4-BE49-F238E27FC236}">
                  <a16:creationId xmlns:a16="http://schemas.microsoft.com/office/drawing/2014/main" id="{CA9D8715-545A-224E-8A4A-F00F12E261CB}"/>
                </a:ext>
              </a:extLst>
            </p:cNvPr>
            <p:cNvSpPr/>
            <p:nvPr/>
          </p:nvSpPr>
          <p:spPr bwMode="auto">
            <a:xfrm>
              <a:off x="5897336" y="2726783"/>
              <a:ext cx="201612" cy="203198"/>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ln>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1" name="Freeform 21">
              <a:extLst>
                <a:ext uri="{FF2B5EF4-FFF2-40B4-BE49-F238E27FC236}">
                  <a16:creationId xmlns:a16="http://schemas.microsoft.com/office/drawing/2014/main" id="{60422EEB-CBE9-054C-AB73-63ECCFDFBBA8}"/>
                </a:ext>
              </a:extLst>
            </p:cNvPr>
            <p:cNvSpPr/>
            <p:nvPr/>
          </p:nvSpPr>
          <p:spPr bwMode="auto">
            <a:xfrm>
              <a:off x="5526380" y="2495361"/>
              <a:ext cx="795337"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2056106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339c8f73-77e4-4df3-adb9-e3bb809284fd"/>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39c8f73-77e4-4df3-adb9-e3bb809284fd-16x9" id="{C2A2A1B6-42D0-2F40-B716-8F34D08349E8}" vid="{7E2C869E-03CF-8F4D-93E1-8EC90D21C5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主题5</Template>
  <TotalTime>8061</TotalTime>
  <Words>1472</Words>
  <Application>Microsoft Macintosh PowerPoint</Application>
  <PresentationFormat>宽屏</PresentationFormat>
  <Paragraphs>462</Paragraphs>
  <Slides>34</Slides>
  <Notes>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宋体</vt:lpstr>
      <vt:lpstr>Microsoft YaHei</vt:lpstr>
      <vt:lpstr>Microsoft YaHei</vt:lpstr>
      <vt:lpstr>Microsoft YaHei Light</vt:lpstr>
      <vt:lpstr>Arial</vt:lpstr>
      <vt:lpstr>Calibri</vt:lpstr>
      <vt:lpstr>Impact</vt:lpstr>
      <vt:lpstr>Segoe UI</vt:lpstr>
      <vt:lpstr>Segoe UI Semibold</vt:lpstr>
      <vt:lpstr>Segoe UI Semilight</vt:lpstr>
      <vt:lpstr>主题5</vt:lpstr>
      <vt:lpstr>基于大数据的城市运行海量实时监测数据存储及快速查询检索技术研究</vt:lpstr>
      <vt:lpstr>团队介绍</vt:lpstr>
      <vt:lpstr>目录</vt:lpstr>
      <vt:lpstr>课题解读</vt:lpstr>
      <vt:lpstr>方向探讨</vt:lpstr>
      <vt:lpstr>技术对比</vt:lpstr>
      <vt:lpstr>认知达成</vt:lpstr>
      <vt:lpstr>目录</vt:lpstr>
      <vt:lpstr>课题研究内容</vt:lpstr>
      <vt:lpstr>实时计算虚拟化研究</vt:lpstr>
      <vt:lpstr>实时计算虚拟化研究</vt:lpstr>
      <vt:lpstr>实时计算虚拟化研究</vt:lpstr>
      <vt:lpstr>海量数据存储检索研究</vt:lpstr>
      <vt:lpstr>深度学习预测模型研究</vt:lpstr>
      <vt:lpstr>深度学习预测模型研究</vt:lpstr>
      <vt:lpstr>大数据架构研究</vt:lpstr>
      <vt:lpstr>目录</vt:lpstr>
      <vt:lpstr>课题级整体技术架构</vt:lpstr>
      <vt:lpstr>课题级整体数据流程</vt:lpstr>
      <vt:lpstr>基于出租车数据的场景设计</vt:lpstr>
      <vt:lpstr>底层环境搭建</vt:lpstr>
      <vt:lpstr>运行、管理平台搭建</vt:lpstr>
      <vt:lpstr>Clickhouse数据存储</vt:lpstr>
      <vt:lpstr>数据生产消费</vt:lpstr>
      <vt:lpstr>Flink任务执行</vt:lpstr>
      <vt:lpstr>深度学习相关任务</vt:lpstr>
      <vt:lpstr>代码脚本&amp;数据集</vt:lpstr>
      <vt:lpstr>专利的产出</vt:lpstr>
      <vt:lpstr>目录</vt:lpstr>
      <vt:lpstr>云计算课程的收获</vt:lpstr>
      <vt:lpstr>课题研究的收获</vt:lpstr>
      <vt:lpstr>团队的收获</vt:lpstr>
      <vt:lpstr>最大的收获</vt:lpstr>
      <vt:lpstr>感谢王老师及专家们的悉心指导.  感谢小组成员的密切配合. </vt:lpstr>
    </vt:vector>
  </TitlesOfParts>
  <Manager>iSlide</Manager>
  <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基于大数据的城市运行海量实时监测数据存储及快速查询检索技术研究</dc:title>
  <dc:creator>Zhou Henn</dc:creator>
  <cp:lastModifiedBy>Da364</cp:lastModifiedBy>
  <cp:revision>1220</cp:revision>
  <cp:lastPrinted>2019-09-08T16:00:00Z</cp:lastPrinted>
  <dcterms:created xsi:type="dcterms:W3CDTF">2021-09-17T13:24:13Z</dcterms:created>
  <dcterms:modified xsi:type="dcterms:W3CDTF">2021-11-30T12:49:34Z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